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81" r:id="rId4"/>
    <p:sldId id="290" r:id="rId5"/>
    <p:sldId id="269" r:id="rId6"/>
    <p:sldId id="288" r:id="rId7"/>
    <p:sldId id="270" r:id="rId8"/>
    <p:sldId id="271" r:id="rId9"/>
    <p:sldId id="283" r:id="rId10"/>
    <p:sldId id="277" r:id="rId11"/>
    <p:sldId id="275" r:id="rId12"/>
    <p:sldId id="276" r:id="rId13"/>
    <p:sldId id="278" r:id="rId14"/>
    <p:sldId id="285" r:id="rId15"/>
    <p:sldId id="266" r:id="rId16"/>
    <p:sldId id="273" r:id="rId17"/>
    <p:sldId id="286" r:id="rId18"/>
    <p:sldId id="287" r:id="rId19"/>
    <p:sldId id="263" r:id="rId20"/>
    <p:sldId id="279" r:id="rId21"/>
    <p:sldId id="280" r:id="rId22"/>
    <p:sldId id="265" r:id="rId23"/>
    <p:sldId id="289" r:id="rId24"/>
    <p:sldId id="259" r:id="rId25"/>
    <p:sldId id="291" r:id="rId2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71" d="100"/>
          <a:sy n="71" d="100"/>
        </p:scale>
        <p:origin x="-1120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notesMaster" Target="notesMasters/notesMaster1.xml"/><Relationship Id="rId28" Type="http://schemas.openxmlformats.org/officeDocument/2006/relationships/printerSettings" Target="printerSettings/printerSettings1.bin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09596D-9F11-EC43-8684-F59B163D555E}" type="datetimeFigureOut">
              <a:rPr lang="en-US" smtClean="0"/>
              <a:t>8/21/17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253D0A-274B-7A4C-828B-1656BEB193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3654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Hi, I’m going to be telling you today about some recent work </a:t>
            </a:r>
            <a:r>
              <a:rPr lang="en-US" baseline="0" dirty="0" smtClean="0"/>
              <a:t>we’ve done looking at what children hear in their day-to-day life. We look at this </a:t>
            </a:r>
            <a:r>
              <a:rPr lang="en-US" baseline="0" dirty="0" err="1" smtClean="0"/>
              <a:t>bc</a:t>
            </a:r>
            <a:r>
              <a:rPr lang="en-US" baseline="0" dirty="0" smtClean="0"/>
              <a:t> understanding how children learn language requires understanding the input they learn it from.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253D0A-274B-7A4C-828B-1656BEB193C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7927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Minimum Duration Gaussian</a:t>
            </a:r>
            <a:r>
              <a:rPr lang="en-US" baseline="0" dirty="0" smtClean="0"/>
              <a:t> Mixture Models; periods of speech without too much silence between speaker turns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253D0A-274B-7A4C-828B-1656BEB193C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2387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Wingdings" charset="2"/>
              <a:buChar char="ß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BBDCB7-2AB0-E741-8461-9F3452D87C3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7068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imbalance</a:t>
            </a:r>
            <a:r>
              <a:rPr lang="en-US" baseline="0" dirty="0" smtClean="0"/>
              <a:t> can be </a:t>
            </a:r>
            <a:r>
              <a:rPr lang="en-US" baseline="0" dirty="0" err="1" smtClean="0"/>
              <a:t>statisticall</a:t>
            </a:r>
            <a:r>
              <a:rPr lang="en-US" baseline="0" dirty="0" smtClean="0"/>
              <a:t> annoying but is important to keep in mind when building theories of language learning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253D0A-274B-7A4C-828B-1656BEB193C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3085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reason it’s useful to calculate the proportion,</a:t>
            </a:r>
            <a:r>
              <a:rPr lang="en-US" baseline="0" dirty="0" smtClean="0"/>
              <a:t> is it lets you compare to other studies, make claims about how much time you need to sample, etc.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253D0A-274B-7A4C-828B-1656BEB193C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3933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253D0A-274B-7A4C-828B-1656BEB193C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5015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9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E34411CC-58E2-D048-B23B-82E2B2813012}" type="slidenum">
              <a:rPr lang="en-US"/>
              <a:pPr/>
              <a:t>24</a:t>
            </a:fld>
            <a:endParaRPr lang="en-US"/>
          </a:p>
        </p:txBody>
      </p:sp>
      <p:sp>
        <p:nvSpPr>
          <p:cNvPr id="2867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4588" y="693738"/>
            <a:ext cx="4568825" cy="3427412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867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1" y="4342534"/>
            <a:ext cx="5485279" cy="411595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“any human vocalization and end when there is at least 5 seconds of silence or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nonspeech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sounds. These blocks are labeled by 2 criteria: the speaker that initiated the language block and responders within the block. Any block consisting of only infant or only adult speech unreciprocated within 5 seconds is labeled as a monologue, and any block that contains both infant and adult speech is considered conversational”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johnson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et al 2014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667659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CA8D1-9C9D-2440-9E8A-09A662F32D58}" type="datetimeFigureOut">
              <a:rPr lang="en-US" smtClean="0"/>
              <a:t>8/21/17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4591A-8C9D-DF45-AF4B-EE548808BA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9717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CA8D1-9C9D-2440-9E8A-09A662F32D58}" type="datetimeFigureOut">
              <a:rPr lang="en-US" smtClean="0"/>
              <a:t>8/21/17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4591A-8C9D-DF45-AF4B-EE548808BA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8967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CA8D1-9C9D-2440-9E8A-09A662F32D58}" type="datetimeFigureOut">
              <a:rPr lang="en-US" smtClean="0"/>
              <a:t>8/21/17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4591A-8C9D-DF45-AF4B-EE548808BA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2982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copy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>
            <a:spLocks noGrp="1"/>
          </p:cNvSpPr>
          <p:nvPr>
            <p:ph type="title"/>
          </p:nvPr>
        </p:nvSpPr>
        <p:spPr>
          <a:xfrm>
            <a:off x="892969" y="80367"/>
            <a:ext cx="7358063" cy="687586"/>
          </a:xfrm>
          <a:prstGeom prst="rect">
            <a:avLst/>
          </a:prstGeom>
          <a:ln w="12700">
            <a:miter lim="400000"/>
          </a:ln>
        </p:spPr>
        <p:txBody>
          <a:bodyPr lIns="35717" tIns="35717" rIns="35717" bIns="35717"/>
          <a:lstStyle>
            <a:lvl1pPr defTabSz="410751">
              <a:defRPr sz="4500">
                <a:uFillTx/>
                <a:latin typeface="Cambria"/>
                <a:ea typeface="Cambria"/>
                <a:cs typeface="Cambria"/>
                <a:sym typeface="Cambria"/>
              </a:defRPr>
            </a:lvl1pPr>
          </a:lstStyle>
          <a:p>
            <a:pPr lvl="0">
              <a:defRPr sz="1800"/>
            </a:pPr>
            <a:r>
              <a:rPr sz="4500"/>
              <a:t>Title Text</a:t>
            </a:r>
          </a:p>
        </p:txBody>
      </p:sp>
      <p:sp>
        <p:nvSpPr>
          <p:cNvPr id="42" name="Shape 42"/>
          <p:cNvSpPr>
            <a:spLocks noGrp="1"/>
          </p:cNvSpPr>
          <p:nvPr>
            <p:ph type="body" idx="1"/>
          </p:nvPr>
        </p:nvSpPr>
        <p:spPr>
          <a:xfrm>
            <a:off x="892969" y="857250"/>
            <a:ext cx="7358063" cy="4018359"/>
          </a:xfrm>
          <a:prstGeom prst="rect">
            <a:avLst/>
          </a:prstGeom>
          <a:ln w="12700">
            <a:miter lim="400000"/>
          </a:ln>
        </p:spPr>
        <p:txBody>
          <a:bodyPr lIns="35717" tIns="35717" rIns="35717" bIns="35717" anchor="ctr"/>
          <a:lstStyle>
            <a:lvl1pPr marL="625056" indent="-401822" defTabSz="410751">
              <a:spcBef>
                <a:spcPts val="1687"/>
              </a:spcBef>
              <a:buClrTx/>
              <a:buSzPct val="100000"/>
              <a:buFontTx/>
              <a:defRPr sz="3000">
                <a:uFillTx/>
                <a:latin typeface="Cambria"/>
                <a:ea typeface="Cambria"/>
                <a:cs typeface="Cambria"/>
                <a:sym typeface="Cambria"/>
              </a:defRPr>
            </a:lvl1pPr>
            <a:lvl2pPr marL="937584" indent="-401822" defTabSz="410751">
              <a:spcBef>
                <a:spcPts val="1687"/>
              </a:spcBef>
              <a:buClrTx/>
              <a:buSzPct val="100000"/>
              <a:buFontTx/>
              <a:defRPr sz="3000">
                <a:uFillTx/>
                <a:latin typeface="Cambria"/>
                <a:ea typeface="Cambria"/>
                <a:cs typeface="Cambria"/>
                <a:sym typeface="Cambria"/>
              </a:defRPr>
            </a:lvl2pPr>
            <a:lvl3pPr marL="1250112" indent="-401822" defTabSz="410751">
              <a:spcBef>
                <a:spcPts val="1687"/>
              </a:spcBef>
              <a:buClrTx/>
              <a:buSzPct val="100000"/>
              <a:buFontTx/>
              <a:defRPr sz="3000">
                <a:uFillTx/>
                <a:latin typeface="Cambria"/>
                <a:ea typeface="Cambria"/>
                <a:cs typeface="Cambria"/>
                <a:sym typeface="Cambria"/>
              </a:defRPr>
            </a:lvl3pPr>
            <a:lvl4pPr marL="1562640" indent="-401822" defTabSz="410751">
              <a:spcBef>
                <a:spcPts val="1687"/>
              </a:spcBef>
              <a:buClrTx/>
              <a:buSzPct val="100000"/>
              <a:buFontTx/>
              <a:defRPr sz="3000">
                <a:uFillTx/>
                <a:latin typeface="Cambria"/>
                <a:ea typeface="Cambria"/>
                <a:cs typeface="Cambria"/>
                <a:sym typeface="Cambria"/>
              </a:defRPr>
            </a:lvl4pPr>
            <a:lvl5pPr marL="1875168" indent="-401822" defTabSz="410751">
              <a:spcBef>
                <a:spcPts val="1687"/>
              </a:spcBef>
              <a:buClrTx/>
              <a:buSzPct val="100000"/>
              <a:buFontTx/>
              <a:defRPr sz="3000">
                <a:uFillTx/>
                <a:latin typeface="Cambria"/>
                <a:ea typeface="Cambria"/>
                <a:cs typeface="Cambria"/>
                <a:sym typeface="Cambria"/>
              </a:defRPr>
            </a:lvl5pPr>
          </a:lstStyle>
          <a:p>
            <a:pPr lvl="0">
              <a:defRPr sz="1800"/>
            </a:pPr>
            <a:r>
              <a:rPr sz="3000"/>
              <a:t>Body Level One</a:t>
            </a:r>
          </a:p>
          <a:p>
            <a:pPr lvl="1">
              <a:defRPr sz="1800"/>
            </a:pPr>
            <a:r>
              <a:rPr sz="3000"/>
              <a:t>Body Level Two</a:t>
            </a:r>
          </a:p>
          <a:p>
            <a:pPr lvl="2">
              <a:defRPr sz="1800"/>
            </a:pPr>
            <a:r>
              <a:rPr sz="3000"/>
              <a:t>Body Level Three</a:t>
            </a:r>
          </a:p>
          <a:p>
            <a:pPr lvl="3">
              <a:defRPr sz="1800"/>
            </a:pPr>
            <a:r>
              <a:rPr sz="3000"/>
              <a:t>Body Level Four</a:t>
            </a:r>
          </a:p>
          <a:p>
            <a:pPr lvl="4">
              <a:defRPr sz="1800"/>
            </a:pPr>
            <a:r>
              <a:rPr sz="3000"/>
              <a:t>Body Level Five</a:t>
            </a:r>
          </a:p>
        </p:txBody>
      </p:sp>
      <p:sp>
        <p:nvSpPr>
          <p:cNvPr id="43" name="Shape 43"/>
          <p:cNvSpPr>
            <a:spLocks noGrp="1"/>
          </p:cNvSpPr>
          <p:nvPr>
            <p:ph type="sldNum" sz="quarter" idx="2"/>
          </p:nvPr>
        </p:nvSpPr>
        <p:spPr>
          <a:xfrm>
            <a:off x="4438055" y="6491883"/>
            <a:ext cx="258961" cy="27682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anchor="t"/>
          <a:lstStyle>
            <a:lvl1pPr algn="ctr" defTabSz="410751">
              <a:defRPr sz="140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Gill Sans"/>
              </a:defRPr>
            </a:lvl1pPr>
          </a:lstStyle>
          <a:p>
            <a:pPr lvl="0"/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1133001"/>
      </p:ext>
    </p:extLst>
  </p:cSld>
  <p:clrMapOvr>
    <a:masterClrMapping/>
  </p:clrMapOvr>
  <p:transition xmlns:p14="http://schemas.microsoft.com/office/powerpoint/2010/main"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CA8D1-9C9D-2440-9E8A-09A662F32D58}" type="datetimeFigureOut">
              <a:rPr lang="en-US" smtClean="0"/>
              <a:t>8/21/17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4591A-8C9D-DF45-AF4B-EE548808BA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9580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CA8D1-9C9D-2440-9E8A-09A662F32D58}" type="datetimeFigureOut">
              <a:rPr lang="en-US" smtClean="0"/>
              <a:t>8/21/17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4591A-8C9D-DF45-AF4B-EE548808BA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4245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CA8D1-9C9D-2440-9E8A-09A662F32D58}" type="datetimeFigureOut">
              <a:rPr lang="en-US" smtClean="0"/>
              <a:t>8/21/17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4591A-8C9D-DF45-AF4B-EE548808BA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9801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CA8D1-9C9D-2440-9E8A-09A662F32D58}" type="datetimeFigureOut">
              <a:rPr lang="en-US" smtClean="0"/>
              <a:t>8/21/17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4591A-8C9D-DF45-AF4B-EE548808BA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686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CA8D1-9C9D-2440-9E8A-09A662F32D58}" type="datetimeFigureOut">
              <a:rPr lang="en-US" smtClean="0"/>
              <a:t>8/21/17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4591A-8C9D-DF45-AF4B-EE548808BA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4477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CA8D1-9C9D-2440-9E8A-09A662F32D58}" type="datetimeFigureOut">
              <a:rPr lang="en-US" smtClean="0"/>
              <a:t>8/21/17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4591A-8C9D-DF45-AF4B-EE548808BA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3998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CA8D1-9C9D-2440-9E8A-09A662F32D58}" type="datetimeFigureOut">
              <a:rPr lang="en-US" smtClean="0"/>
              <a:t>8/21/17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4591A-8C9D-DF45-AF4B-EE548808BA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3104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CA8D1-9C9D-2440-9E8A-09A662F32D58}" type="datetimeFigureOut">
              <a:rPr lang="en-US" smtClean="0"/>
              <a:t>8/21/17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74591A-8C9D-DF45-AF4B-EE548808BA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9004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DCA8D1-9C9D-2440-9E8A-09A662F32D58}" type="datetimeFigureOut">
              <a:rPr lang="en-US" smtClean="0"/>
              <a:t>8/21/17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74591A-8C9D-DF45-AF4B-EE548808BA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1714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4" Type="http://schemas.openxmlformats.org/officeDocument/2006/relationships/image" Target="../media/image6.jpeg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What do Babies Hear? Analyses of Child- and Adult-Directed Speech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1131307" y="3573407"/>
            <a:ext cx="7086600" cy="281417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 smtClean="0"/>
              <a:t>Marisa </a:t>
            </a:r>
            <a:r>
              <a:rPr lang="en-US" dirty="0" err="1" smtClean="0"/>
              <a:t>Casillas</a:t>
            </a:r>
            <a:r>
              <a:rPr lang="en-US" dirty="0" smtClean="0"/>
              <a:t>, MPI-Nijmegen</a:t>
            </a:r>
          </a:p>
          <a:p>
            <a:pPr algn="l"/>
            <a:r>
              <a:rPr lang="en-US" dirty="0" smtClean="0"/>
              <a:t>Andrei </a:t>
            </a:r>
            <a:r>
              <a:rPr lang="en-US" dirty="0" err="1" smtClean="0"/>
              <a:t>Amatuni</a:t>
            </a:r>
            <a:r>
              <a:rPr lang="en-US" dirty="0" smtClean="0"/>
              <a:t>, Duke University</a:t>
            </a:r>
            <a:br>
              <a:rPr lang="en-US" dirty="0" smtClean="0"/>
            </a:br>
            <a:r>
              <a:rPr lang="en-US" dirty="0" smtClean="0"/>
              <a:t>Amanda </a:t>
            </a:r>
            <a:r>
              <a:rPr lang="en-US" dirty="0" err="1" smtClean="0"/>
              <a:t>Seidl</a:t>
            </a:r>
            <a:r>
              <a:rPr lang="en-US" dirty="0" smtClean="0"/>
              <a:t>, Purdue U.</a:t>
            </a:r>
            <a:br>
              <a:rPr lang="en-US" dirty="0" smtClean="0"/>
            </a:br>
            <a:r>
              <a:rPr lang="en-US" dirty="0" smtClean="0"/>
              <a:t>Melanie </a:t>
            </a:r>
            <a:r>
              <a:rPr lang="en-US" dirty="0" err="1" smtClean="0"/>
              <a:t>Soderstrom</a:t>
            </a:r>
            <a:r>
              <a:rPr lang="en-US" dirty="0" smtClean="0"/>
              <a:t>, U. Manitoba</a:t>
            </a:r>
            <a:br>
              <a:rPr lang="en-US" dirty="0" smtClean="0"/>
            </a:br>
            <a:r>
              <a:rPr lang="en-US" dirty="0" smtClean="0"/>
              <a:t>Anne </a:t>
            </a:r>
            <a:r>
              <a:rPr lang="en-US" dirty="0" err="1" smtClean="0"/>
              <a:t>Warlaumont</a:t>
            </a:r>
            <a:r>
              <a:rPr lang="en-US" dirty="0" smtClean="0"/>
              <a:t>, UCLA</a:t>
            </a:r>
          </a:p>
          <a:p>
            <a:pPr algn="l"/>
            <a:r>
              <a:rPr lang="en-US" b="1" dirty="0" smtClean="0"/>
              <a:t>Elika Bergelson, Duke University</a:t>
            </a:r>
            <a:endParaRPr lang="en-US" b="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205124" cy="1042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4555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 smtClean="0"/>
              <a:t>Amount </a:t>
            </a:r>
            <a:r>
              <a:rPr lang="en-US" sz="3200" dirty="0" smtClean="0"/>
              <a:t>of Language Input, Age and SES</a:t>
            </a:r>
            <a:endParaRPr lang="en-US" sz="3200" dirty="0"/>
          </a:p>
        </p:txBody>
      </p:sp>
      <p:sp>
        <p:nvSpPr>
          <p:cNvPr id="9" name="TextBox 8"/>
          <p:cNvSpPr txBox="1"/>
          <p:nvPr/>
        </p:nvSpPr>
        <p:spPr>
          <a:xfrm>
            <a:off x="1210508" y="5958672"/>
            <a:ext cx="6712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Younger infants </a:t>
            </a:r>
            <a:r>
              <a:rPr lang="en-US" dirty="0" smtClean="0">
                <a:solidFill>
                  <a:srgbClr val="FF0000"/>
                </a:solidFill>
              </a:rPr>
              <a:t>hear more language from </a:t>
            </a:r>
            <a:r>
              <a:rPr lang="en-US" dirty="0" smtClean="0">
                <a:solidFill>
                  <a:srgbClr val="FF0000"/>
                </a:solidFill>
              </a:rPr>
              <a:t>adults </a:t>
            </a:r>
            <a:r>
              <a:rPr lang="en-US" dirty="0" smtClean="0">
                <a:solidFill>
                  <a:srgbClr val="FF0000"/>
                </a:solidFill>
              </a:rPr>
              <a:t>in higher SES </a:t>
            </a:r>
            <a:r>
              <a:rPr lang="en-US" dirty="0" smtClean="0">
                <a:solidFill>
                  <a:srgbClr val="FF0000"/>
                </a:solidFill>
              </a:rPr>
              <a:t>homes</a:t>
            </a:r>
            <a:endParaRPr lang="en-US" dirty="0" smtClean="0">
              <a:solidFill>
                <a:srgbClr val="FF0000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343275" y="702672"/>
            <a:ext cx="7637879" cy="5202001"/>
            <a:chOff x="343275" y="702672"/>
            <a:chExt cx="7637879" cy="5202001"/>
          </a:xfrm>
        </p:grpSpPr>
        <p:grpSp>
          <p:nvGrpSpPr>
            <p:cNvPr id="8" name="Group 7"/>
            <p:cNvGrpSpPr/>
            <p:nvPr/>
          </p:nvGrpSpPr>
          <p:grpSpPr>
            <a:xfrm>
              <a:off x="1578692" y="702672"/>
              <a:ext cx="6402462" cy="5202001"/>
              <a:chOff x="1578692" y="994409"/>
              <a:chExt cx="6402462" cy="5202001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578692" y="994409"/>
                <a:ext cx="6402462" cy="5202001"/>
              </a:xfrm>
              <a:prstGeom prst="rect">
                <a:avLst/>
              </a:prstGeom>
            </p:spPr>
          </p:pic>
          <p:sp>
            <p:nvSpPr>
              <p:cNvPr id="6" name="TextBox 5"/>
              <p:cNvSpPr txBox="1"/>
              <p:nvPr/>
            </p:nvSpPr>
            <p:spPr>
              <a:xfrm>
                <a:off x="6247612" y="3140480"/>
                <a:ext cx="1527576" cy="64633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&lt;12 Months</a:t>
                </a:r>
              </a:p>
              <a:p>
                <a:r>
                  <a:rPr lang="en-US" dirty="0" smtClean="0"/>
                  <a:t>&gt;12 Months</a:t>
                </a:r>
                <a:endParaRPr lang="en-US" dirty="0"/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2711874" y="5388584"/>
                <a:ext cx="3570065" cy="369332"/>
              </a:xfrm>
              <a:prstGeom prst="rect">
                <a:avLst/>
              </a:prstGeom>
              <a:solidFill>
                <a:srgbClr val="FFFFFF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No B.A. 		B.A.		</a:t>
                </a:r>
                <a:r>
                  <a:rPr lang="en-US" dirty="0" err="1" smtClean="0"/>
                  <a:t>Adv.Degree</a:t>
                </a:r>
                <a:endParaRPr lang="en-US" dirty="0"/>
              </a:p>
            </p:txBody>
          </p:sp>
        </p:grpSp>
        <p:sp>
          <p:nvSpPr>
            <p:cNvPr id="10" name="TextBox 9"/>
            <p:cNvSpPr txBox="1"/>
            <p:nvPr/>
          </p:nvSpPr>
          <p:spPr>
            <a:xfrm>
              <a:off x="343275" y="1002083"/>
              <a:ext cx="1733994" cy="4247317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rtlCol="0">
              <a:spAutoFit/>
            </a:bodyPr>
            <a:lstStyle/>
            <a:p>
              <a:endParaRPr lang="en-US" dirty="0" smtClean="0"/>
            </a:p>
            <a:p>
              <a:endParaRPr lang="en-US" dirty="0"/>
            </a:p>
            <a:p>
              <a:r>
                <a:rPr lang="en-US" dirty="0" smtClean="0"/>
                <a:t>Total Input (ADS+CDS)</a:t>
              </a:r>
            </a:p>
            <a:p>
              <a:r>
                <a:rPr lang="en-US" dirty="0" smtClean="0"/>
                <a:t>Minutes</a:t>
              </a:r>
              <a:endParaRPr lang="en-US" dirty="0"/>
            </a:p>
            <a:p>
              <a:endParaRPr lang="en-US" dirty="0" smtClean="0"/>
            </a:p>
            <a:p>
              <a:endParaRPr lang="en-US" dirty="0"/>
            </a:p>
            <a:p>
              <a:endParaRPr lang="en-US" dirty="0" smtClean="0"/>
            </a:p>
            <a:p>
              <a:endParaRPr lang="en-US" dirty="0"/>
            </a:p>
            <a:p>
              <a:endParaRPr lang="en-US" dirty="0" smtClean="0"/>
            </a:p>
            <a:p>
              <a:endParaRPr lang="en-US" dirty="0"/>
            </a:p>
            <a:p>
              <a:endParaRPr lang="en-US" dirty="0" smtClean="0"/>
            </a:p>
            <a:p>
              <a:endParaRPr lang="en-US" dirty="0"/>
            </a:p>
            <a:p>
              <a:endParaRPr lang="en-US" dirty="0" smtClean="0"/>
            </a:p>
            <a:p>
              <a:endParaRPr lang="en-US" dirty="0"/>
            </a:p>
          </p:txBody>
        </p:sp>
      </p:grpSp>
      <p:sp>
        <p:nvSpPr>
          <p:cNvPr id="4" name="Rectangle 3"/>
          <p:cNvSpPr/>
          <p:nvPr/>
        </p:nvSpPr>
        <p:spPr>
          <a:xfrm>
            <a:off x="2711874" y="813178"/>
            <a:ext cx="3271773" cy="432889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3295444" y="1278499"/>
            <a:ext cx="2227144" cy="3801187"/>
            <a:chOff x="3295444" y="1278499"/>
            <a:chExt cx="2227144" cy="3801187"/>
          </a:xfrm>
        </p:grpSpPr>
        <p:sp>
          <p:nvSpPr>
            <p:cNvPr id="12" name="Rectangle 11"/>
            <p:cNvSpPr/>
            <p:nvPr/>
          </p:nvSpPr>
          <p:spPr>
            <a:xfrm>
              <a:off x="3295444" y="2557002"/>
              <a:ext cx="257456" cy="252268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4288870" y="1278499"/>
              <a:ext cx="257456" cy="378402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5265132" y="1508548"/>
              <a:ext cx="257456" cy="35368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 16"/>
          <p:cNvSpPr/>
          <p:nvPr/>
        </p:nvSpPr>
        <p:spPr>
          <a:xfrm>
            <a:off x="1266900" y="6211669"/>
            <a:ext cx="665570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Older infants </a:t>
            </a:r>
            <a:r>
              <a:rPr lang="en-US" dirty="0">
                <a:solidFill>
                  <a:srgbClr val="FF0000"/>
                </a:solidFill>
              </a:rPr>
              <a:t>hear equivalent language from adults across SES levels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505776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4" grpId="0" animBg="1"/>
      <p:bldP spid="1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t="11843"/>
          <a:stretch/>
        </p:blipFill>
        <p:spPr>
          <a:xfrm>
            <a:off x="1709913" y="698499"/>
            <a:ext cx="5534530" cy="396421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i="1" dirty="0" smtClean="0"/>
              <a:t>Proportion</a:t>
            </a:r>
            <a:r>
              <a:rPr lang="en-US" sz="3200" dirty="0" smtClean="0"/>
              <a:t> </a:t>
            </a:r>
            <a:r>
              <a:rPr lang="en-US" sz="3200" dirty="0"/>
              <a:t>o</a:t>
            </a:r>
            <a:r>
              <a:rPr lang="en-US" sz="3200" dirty="0" smtClean="0"/>
              <a:t>f CDS by Age</a:t>
            </a:r>
            <a:endParaRPr lang="en-US" sz="3200" dirty="0"/>
          </a:p>
        </p:txBody>
      </p:sp>
      <p:sp>
        <p:nvSpPr>
          <p:cNvPr id="8" name="TextBox 7"/>
          <p:cNvSpPr txBox="1"/>
          <p:nvPr/>
        </p:nvSpPr>
        <p:spPr>
          <a:xfrm>
            <a:off x="3767747" y="4807435"/>
            <a:ext cx="205093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Prop. CDS </a:t>
            </a:r>
            <a:r>
              <a:rPr lang="en-US" b="1" dirty="0" smtClean="0"/>
              <a:t>increases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smtClean="0"/>
              <a:t>significantly</a:t>
            </a:r>
          </a:p>
          <a:p>
            <a:pPr algn="ctr"/>
            <a:r>
              <a:rPr lang="en-US" dirty="0" smtClean="0"/>
              <a:t> with age</a:t>
            </a:r>
            <a:endParaRPr lang="en-US" dirty="0"/>
          </a:p>
        </p:txBody>
      </p:sp>
      <p:sp>
        <p:nvSpPr>
          <p:cNvPr id="9" name="Down Arrow Callout 8"/>
          <p:cNvSpPr/>
          <p:nvPr/>
        </p:nvSpPr>
        <p:spPr>
          <a:xfrm>
            <a:off x="4544181" y="2799834"/>
            <a:ext cx="1179285" cy="970643"/>
          </a:xfrm>
          <a:prstGeom prst="downArrowCallou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Infant Word Production starts around here</a:t>
            </a:r>
            <a:endParaRPr lang="en-US" sz="12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741" y="4393807"/>
            <a:ext cx="2772344" cy="225253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0152" y="4393807"/>
            <a:ext cx="2847033" cy="231321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66357" y="1218437"/>
            <a:ext cx="1351844" cy="2308324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r>
              <a:rPr lang="en-US" dirty="0" smtClean="0"/>
              <a:t>Prop.</a:t>
            </a:r>
          </a:p>
          <a:p>
            <a:r>
              <a:rPr lang="en-US" dirty="0" smtClean="0"/>
              <a:t>CDS/CDS+ADS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5784420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857" y="0"/>
            <a:ext cx="8935357" cy="687586"/>
          </a:xfrm>
        </p:spPr>
        <p:txBody>
          <a:bodyPr>
            <a:noAutofit/>
          </a:bodyPr>
          <a:lstStyle/>
          <a:p>
            <a:r>
              <a:rPr lang="en-US" sz="3200" i="1" dirty="0" smtClean="0"/>
              <a:t>Proportion</a:t>
            </a:r>
            <a:r>
              <a:rPr lang="en-US" sz="3200" dirty="0" smtClean="0"/>
              <a:t> of CDS by age, Speaker </a:t>
            </a:r>
            <a:r>
              <a:rPr lang="en-US" sz="3200" dirty="0" smtClean="0"/>
              <a:t>Gender</a:t>
            </a:r>
            <a:endParaRPr lang="en-US" sz="3200" dirty="0"/>
          </a:p>
        </p:txBody>
      </p:sp>
      <p:sp>
        <p:nvSpPr>
          <p:cNvPr id="17" name="TextBox 16"/>
          <p:cNvSpPr txBox="1"/>
          <p:nvPr/>
        </p:nvSpPr>
        <p:spPr>
          <a:xfrm>
            <a:off x="1776961" y="4557074"/>
            <a:ext cx="7028054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 smtClean="0"/>
              <a:t>Men produce </a:t>
            </a:r>
            <a:r>
              <a:rPr lang="en-US" sz="2400" i="1" dirty="0" smtClean="0"/>
              <a:t>less</a:t>
            </a:r>
            <a:r>
              <a:rPr lang="en-US" sz="2400" dirty="0" smtClean="0"/>
              <a:t> </a:t>
            </a:r>
            <a:r>
              <a:rPr lang="en-US" sz="2400" dirty="0" smtClean="0"/>
              <a:t>speech to children (~25%)</a:t>
            </a:r>
            <a:endParaRPr lang="en-US" sz="2400" dirty="0" smtClean="0"/>
          </a:p>
          <a:p>
            <a:pPr marL="285750" indent="-285750">
              <a:buFont typeface="Arial"/>
              <a:buChar char="•"/>
            </a:pPr>
            <a:r>
              <a:rPr lang="en-US" sz="2400" dirty="0" smtClean="0"/>
              <a:t>Men’s </a:t>
            </a:r>
            <a:r>
              <a:rPr lang="en-US" sz="2400" dirty="0" smtClean="0"/>
              <a:t>proportion of CDS </a:t>
            </a:r>
            <a:r>
              <a:rPr lang="en-US" sz="2400" i="1" dirty="0" smtClean="0"/>
              <a:t>rises less</a:t>
            </a:r>
            <a:r>
              <a:rPr lang="en-US" sz="2400" dirty="0" smtClean="0"/>
              <a:t> with child </a:t>
            </a:r>
            <a:r>
              <a:rPr lang="en-US" sz="2400" dirty="0" smtClean="0"/>
              <a:t>age</a:t>
            </a:r>
            <a:br>
              <a:rPr lang="en-US" sz="2400" dirty="0" smtClean="0"/>
            </a:br>
            <a:r>
              <a:rPr lang="en-US" sz="2000" dirty="0" smtClean="0"/>
              <a:t> (p&lt;.05 by LMER model comparison)</a:t>
            </a:r>
            <a:endParaRPr lang="en-US" sz="2000" dirty="0"/>
          </a:p>
        </p:txBody>
      </p:sp>
      <p:grpSp>
        <p:nvGrpSpPr>
          <p:cNvPr id="3" name="Group 2"/>
          <p:cNvGrpSpPr/>
          <p:nvPr/>
        </p:nvGrpSpPr>
        <p:grpSpPr>
          <a:xfrm>
            <a:off x="1479304" y="1448022"/>
            <a:ext cx="6068785" cy="2503714"/>
            <a:chOff x="2286001" y="687519"/>
            <a:chExt cx="6068785" cy="2503714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2"/>
            <a:srcRect t="55075" r="51984" b="3841"/>
            <a:stretch/>
          </p:blipFill>
          <p:spPr>
            <a:xfrm>
              <a:off x="2286001" y="687519"/>
              <a:ext cx="4390571" cy="2503714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6676572" y="801691"/>
              <a:ext cx="167821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accent2">
                      <a:lumMod val="75000"/>
                    </a:schemeClr>
                  </a:solidFill>
                </a:rPr>
                <a:t>Female Adult</a:t>
              </a:r>
            </a:p>
            <a:p>
              <a:r>
                <a:rPr lang="en-US" dirty="0" smtClean="0">
                  <a:solidFill>
                    <a:srgbClr val="0000FF"/>
                  </a:solidFill>
                </a:rPr>
                <a:t>Male Adult</a:t>
              </a:r>
              <a:endParaRPr lang="en-US" dirty="0">
                <a:solidFill>
                  <a:srgbClr val="0000FF"/>
                </a:solidFill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605383" y="1325765"/>
            <a:ext cx="1106439" cy="2308324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r>
              <a:rPr lang="en-US" dirty="0" smtClean="0"/>
              <a:t>Prop.</a:t>
            </a:r>
          </a:p>
          <a:p>
            <a:r>
              <a:rPr lang="en-US" dirty="0" smtClean="0"/>
              <a:t>CDS/CDS+ADS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021022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Central Questions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92969" y="857250"/>
            <a:ext cx="7912046" cy="5715447"/>
          </a:xfrm>
        </p:spPr>
        <p:txBody>
          <a:bodyPr>
            <a:normAutofit fontScale="85000" lnSpcReduction="20000"/>
          </a:bodyPr>
          <a:lstStyle/>
          <a:p>
            <a:pPr marL="737584" indent="-514350">
              <a:buAutoNum type="arabicPeriod"/>
            </a:pPr>
            <a:r>
              <a:rPr lang="en-US" dirty="0">
                <a:solidFill>
                  <a:srgbClr val="FF0000"/>
                </a:solidFill>
              </a:rPr>
              <a:t>Sampling from ecologically-valid daylong recordings, how are CDS and ADS in the input influenced by: 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Child </a:t>
            </a:r>
            <a:r>
              <a:rPr lang="en-US" dirty="0">
                <a:solidFill>
                  <a:srgbClr val="FF0000"/>
                </a:solidFill>
              </a:rPr>
              <a:t>Age (0-2 years)</a:t>
            </a:r>
          </a:p>
          <a:p>
            <a:pPr lvl="2"/>
            <a:r>
              <a:rPr lang="en-US" dirty="0" smtClean="0">
                <a:solidFill>
                  <a:srgbClr val="000000"/>
                </a:solidFill>
              </a:rPr>
              <a:t>Proportion of CDS </a:t>
            </a:r>
            <a:r>
              <a:rPr lang="en-US" b="1" dirty="0">
                <a:solidFill>
                  <a:srgbClr val="000000"/>
                </a:solidFill>
              </a:rPr>
              <a:t>increases</a:t>
            </a:r>
            <a:r>
              <a:rPr lang="en-US" dirty="0">
                <a:solidFill>
                  <a:srgbClr val="000000"/>
                </a:solidFill>
              </a:rPr>
              <a:t> with </a:t>
            </a:r>
            <a:r>
              <a:rPr lang="en-US" dirty="0" smtClean="0">
                <a:solidFill>
                  <a:srgbClr val="000000"/>
                </a:solidFill>
              </a:rPr>
              <a:t>age</a:t>
            </a:r>
            <a:endParaRPr lang="en-US" dirty="0" smtClean="0">
              <a:solidFill>
                <a:srgbClr val="FF0000"/>
              </a:solidFill>
            </a:endParaRP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Speaker gender: </a:t>
            </a:r>
          </a:p>
          <a:p>
            <a:pPr lvl="2"/>
            <a:r>
              <a:rPr lang="en-US" dirty="0" smtClean="0"/>
              <a:t>Adult Female</a:t>
            </a:r>
            <a:r>
              <a:rPr lang="en-US" dirty="0" smtClean="0"/>
              <a:t>s talk more to babies than </a:t>
            </a:r>
            <a:r>
              <a:rPr lang="en-US" dirty="0" smtClean="0"/>
              <a:t>Males</a:t>
            </a:r>
          </a:p>
          <a:p>
            <a:pPr lvl="2"/>
            <a:r>
              <a:rPr lang="en-US" dirty="0" smtClean="0"/>
              <a:t>Relative CDS increase with age stronger for Female Adults</a:t>
            </a:r>
            <a:endParaRPr lang="en-US" dirty="0" smtClean="0"/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Socioeconomic status</a:t>
            </a:r>
          </a:p>
          <a:p>
            <a:pPr lvl="2"/>
            <a:r>
              <a:rPr lang="en-US" dirty="0" smtClean="0">
                <a:solidFill>
                  <a:srgbClr val="000000"/>
                </a:solidFill>
              </a:rPr>
              <a:t>Younger babies in low-SES families hear less talk than babies in higher SES families</a:t>
            </a:r>
            <a:endParaRPr lang="en-US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9545692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Central Questions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92969" y="857250"/>
            <a:ext cx="7671754" cy="5715447"/>
          </a:xfrm>
        </p:spPr>
        <p:txBody>
          <a:bodyPr>
            <a:normAutofit/>
          </a:bodyPr>
          <a:lstStyle/>
          <a:p>
            <a:pPr marL="737584" indent="-514350">
              <a:buAutoNum type="arabicPeriod" startAt="2"/>
            </a:pPr>
            <a:r>
              <a:rPr lang="en-US" b="1" dirty="0" smtClean="0">
                <a:solidFill>
                  <a:schemeClr val="tx2"/>
                </a:solidFill>
              </a:rPr>
              <a:t>How </a:t>
            </a:r>
            <a:r>
              <a:rPr lang="en-US" b="1" dirty="0" smtClean="0">
                <a:solidFill>
                  <a:schemeClr val="tx2"/>
                </a:solidFill>
              </a:rPr>
              <a:t>good are </a:t>
            </a:r>
            <a:r>
              <a:rPr lang="en-US" b="1" i="1" dirty="0" smtClean="0">
                <a:solidFill>
                  <a:schemeClr val="tx2"/>
                </a:solidFill>
              </a:rPr>
              <a:t>human</a:t>
            </a:r>
            <a:r>
              <a:rPr lang="en-US" b="1" dirty="0" smtClean="0">
                <a:solidFill>
                  <a:schemeClr val="tx2"/>
                </a:solidFill>
              </a:rPr>
              <a:t> and </a:t>
            </a:r>
            <a:r>
              <a:rPr lang="en-US" b="1" i="1" dirty="0" smtClean="0">
                <a:solidFill>
                  <a:schemeClr val="tx2"/>
                </a:solidFill>
              </a:rPr>
              <a:t>machine</a:t>
            </a:r>
            <a:r>
              <a:rPr lang="en-US" b="1" dirty="0" smtClean="0">
                <a:solidFill>
                  <a:schemeClr val="tx2"/>
                </a:solidFill>
              </a:rPr>
              <a:t> classification of </a:t>
            </a:r>
          </a:p>
          <a:p>
            <a:pPr lvl="1">
              <a:buFontTx/>
              <a:buChar char="-"/>
            </a:pPr>
            <a:r>
              <a:rPr lang="en-US" b="1" dirty="0" smtClean="0">
                <a:solidFill>
                  <a:schemeClr val="tx2"/>
                </a:solidFill>
              </a:rPr>
              <a:t>adult gender</a:t>
            </a:r>
          </a:p>
          <a:p>
            <a:pPr lvl="1">
              <a:buFontTx/>
              <a:buChar char="-"/>
            </a:pPr>
            <a:r>
              <a:rPr lang="en-US" b="1" dirty="0" smtClean="0">
                <a:solidFill>
                  <a:schemeClr val="tx2"/>
                </a:solidFill>
              </a:rPr>
              <a:t>addressee (CDS/ADS)</a:t>
            </a:r>
            <a:endParaRPr lang="en-US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4974439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/>
          <p:cNvGrpSpPr/>
          <p:nvPr/>
        </p:nvGrpSpPr>
        <p:grpSpPr>
          <a:xfrm>
            <a:off x="69451" y="930837"/>
            <a:ext cx="9047322" cy="4228165"/>
            <a:chOff x="69451" y="930837"/>
            <a:chExt cx="9047322" cy="4228165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451" y="930837"/>
              <a:ext cx="8463800" cy="4228165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1536397" y="4612720"/>
              <a:ext cx="1829466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LENA-Female Tag</a:t>
              </a:r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787517" y="4615773"/>
              <a:ext cx="162032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LENA-Male Tag</a:t>
              </a:r>
              <a:endParaRPr lang="en-US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440676" y="2381130"/>
              <a:ext cx="1676097" cy="307777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Human Majority Tag</a:t>
              </a:r>
              <a:endParaRPr lang="en-US" sz="1400" dirty="0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7666922" y="3065002"/>
            <a:ext cx="628377" cy="172355"/>
          </a:xfrm>
          <a:prstGeom prst="rect">
            <a:avLst/>
          </a:prstGeom>
          <a:solidFill>
            <a:srgbClr val="FFFFFF"/>
          </a:solidFill>
        </p:spPr>
        <p:txBody>
          <a:bodyPr wrap="none" lIns="0" tIns="9144" rIns="0" bIns="9144" rtlCol="0">
            <a:spAutoFit/>
          </a:bodyPr>
          <a:lstStyle/>
          <a:p>
            <a:r>
              <a:rPr lang="en-US" sz="1000" dirty="0" smtClean="0"/>
              <a:t>No majority</a:t>
            </a:r>
            <a:endParaRPr lang="en-US" sz="1000" dirty="0"/>
          </a:p>
        </p:txBody>
      </p:sp>
      <p:sp>
        <p:nvSpPr>
          <p:cNvPr id="9" name="TextBox 8"/>
          <p:cNvSpPr txBox="1"/>
          <p:nvPr/>
        </p:nvSpPr>
        <p:spPr>
          <a:xfrm>
            <a:off x="1074589" y="1581143"/>
            <a:ext cx="2717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78% Human-Tag Female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159589" y="3872909"/>
            <a:ext cx="2465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64% Human-Tag </a:t>
            </a:r>
            <a:r>
              <a:rPr lang="en-US" dirty="0"/>
              <a:t>M</a:t>
            </a:r>
            <a:r>
              <a:rPr lang="en-US" dirty="0" smtClean="0"/>
              <a:t>ale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74589" y="3890003"/>
            <a:ext cx="2717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7% Human-Tag Male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80367"/>
            <a:ext cx="9044783" cy="687586"/>
          </a:xfrm>
        </p:spPr>
        <p:txBody>
          <a:bodyPr>
            <a:normAutofit/>
          </a:bodyPr>
          <a:lstStyle/>
          <a:p>
            <a:r>
              <a:rPr lang="en-US" sz="3200" dirty="0"/>
              <a:t>LENA vs. Human Majority </a:t>
            </a:r>
            <a:r>
              <a:rPr lang="en-US" sz="3200" i="1" dirty="0"/>
              <a:t>Gender</a:t>
            </a:r>
            <a:r>
              <a:rPr lang="en-US" sz="3200" dirty="0"/>
              <a:t> Tags 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52369" y="5174065"/>
            <a:ext cx="730199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LENA is </a:t>
            </a:r>
            <a:r>
              <a:rPr lang="en-US" i="1" dirty="0" smtClean="0"/>
              <a:t>mostly</a:t>
            </a:r>
            <a:r>
              <a:rPr lang="en-US" dirty="0" smtClean="0"/>
              <a:t> right about gender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This is slightly unfair to LENA: we only assessed </a:t>
            </a:r>
            <a:r>
              <a:rPr lang="en-US" dirty="0" smtClean="0"/>
              <a:t>false positives not </a:t>
            </a:r>
            <a:r>
              <a:rPr lang="en-US" dirty="0" smtClean="0"/>
              <a:t>misses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Cases where humans would have tagged ‘male/female’,</a:t>
            </a:r>
            <a:br>
              <a:rPr lang="en-US" dirty="0" smtClean="0"/>
            </a:br>
            <a:r>
              <a:rPr lang="en-US" dirty="0" smtClean="0"/>
              <a:t> but Lena tagged ‘overlap’ ‘child’ ‘electronic’, etc. unknown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4159589" y="3325760"/>
            <a:ext cx="2717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26% Human-Tag Female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6931207" y="4299256"/>
            <a:ext cx="1828220" cy="646331"/>
          </a:xfrm>
          <a:prstGeom prst="rect">
            <a:avLst/>
          </a:prstGeom>
          <a:noFill/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~</a:t>
            </a:r>
            <a:r>
              <a:rPr lang="en-US" dirty="0" smtClean="0">
                <a:solidFill>
                  <a:schemeClr val="tx1"/>
                </a:solidFill>
              </a:rPr>
              <a:t>12% </a:t>
            </a:r>
            <a:r>
              <a:rPr lang="en-US" dirty="0" smtClean="0">
                <a:solidFill>
                  <a:schemeClr val="tx1"/>
                </a:solidFill>
              </a:rPr>
              <a:t>Lena-M/F</a:t>
            </a:r>
            <a:r>
              <a:rPr lang="en-US" dirty="0" smtClean="0">
                <a:solidFill>
                  <a:schemeClr val="tx1"/>
                </a:solidFill>
              </a:rPr>
              <a:t>=</a:t>
            </a:r>
            <a:br>
              <a:rPr lang="en-US" dirty="0" smtClean="0">
                <a:solidFill>
                  <a:schemeClr val="tx1"/>
                </a:solidFill>
              </a:rPr>
            </a:b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smtClean="0">
                <a:solidFill>
                  <a:schemeClr val="tx1"/>
                </a:solidFill>
              </a:rPr>
              <a:t>Human-tag </a:t>
            </a:r>
            <a:r>
              <a:rPr lang="en-US" dirty="0" smtClean="0">
                <a:solidFill>
                  <a:schemeClr val="tx1"/>
                </a:solidFill>
              </a:rPr>
              <a:t>JUNK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8894421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4" grpId="0"/>
      <p:bldP spid="13" grpId="0"/>
      <p:bldP spid="23" grpId="0"/>
      <p:bldP spid="2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 smtClean="0"/>
              <a:t>LENA vs. Human Majority </a:t>
            </a:r>
            <a:r>
              <a:rPr lang="en-US" sz="2800" i="1" dirty="0" smtClean="0"/>
              <a:t>Gender</a:t>
            </a:r>
            <a:r>
              <a:rPr lang="en-US" sz="2800" dirty="0" smtClean="0"/>
              <a:t> Tags </a:t>
            </a:r>
            <a:br>
              <a:rPr lang="en-US" sz="2800" dirty="0" smtClean="0"/>
            </a:br>
            <a:r>
              <a:rPr lang="en-US" sz="2800" dirty="0" smtClean="0"/>
              <a:t>vis-à-vis CDS/ADS</a:t>
            </a:r>
            <a:endParaRPr lang="en-US" sz="2800" dirty="0"/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0" y="5070660"/>
            <a:ext cx="9144000" cy="1103863"/>
          </a:xfrm>
          <a:prstGeom prst="rect">
            <a:avLst/>
          </a:prstGeom>
          <a:ln w="12700">
            <a:miter lim="400000"/>
          </a:ln>
        </p:spPr>
        <p:txBody>
          <a:bodyPr vert="horz" lIns="35717" tIns="35717" rIns="35717" bIns="35717" rtlCol="0" anchor="ctr">
            <a:noAutofit/>
          </a:bodyPr>
          <a:lstStyle>
            <a:lvl1pPr marL="625056" indent="-401822" algn="l" defTabSz="410751" rtl="0" eaLnBrk="1" latinLnBrk="0" hangingPunct="1">
              <a:spcBef>
                <a:spcPts val="1687"/>
              </a:spcBef>
              <a:buClrTx/>
              <a:buSzPct val="100000"/>
              <a:buFontTx/>
              <a:buChar char="•"/>
              <a:defRPr sz="3000" kern="1200">
                <a:solidFill>
                  <a:schemeClr val="tx1"/>
                </a:solidFill>
                <a:uFillTx/>
                <a:latin typeface="Cambria"/>
                <a:ea typeface="Cambria"/>
                <a:cs typeface="Cambria"/>
                <a:sym typeface="Cambria"/>
              </a:defRPr>
            </a:lvl1pPr>
            <a:lvl2pPr marL="937584" indent="-401822" algn="l" defTabSz="410751" rtl="0" eaLnBrk="1" latinLnBrk="0" hangingPunct="1">
              <a:spcBef>
                <a:spcPts val="1687"/>
              </a:spcBef>
              <a:buClrTx/>
              <a:buSzPct val="100000"/>
              <a:buFontTx/>
              <a:buChar char="–"/>
              <a:defRPr sz="3000" kern="1200">
                <a:solidFill>
                  <a:schemeClr val="tx1"/>
                </a:solidFill>
                <a:uFillTx/>
                <a:latin typeface="Cambria"/>
                <a:ea typeface="Cambria"/>
                <a:cs typeface="Cambria"/>
                <a:sym typeface="Cambria"/>
              </a:defRPr>
            </a:lvl2pPr>
            <a:lvl3pPr marL="1250112" indent="-401822" algn="l" defTabSz="410751" rtl="0" eaLnBrk="1" latinLnBrk="0" hangingPunct="1">
              <a:spcBef>
                <a:spcPts val="1687"/>
              </a:spcBef>
              <a:buClrTx/>
              <a:buSzPct val="100000"/>
              <a:buFontTx/>
              <a:buChar char="•"/>
              <a:defRPr sz="3000" kern="1200">
                <a:solidFill>
                  <a:schemeClr val="tx1"/>
                </a:solidFill>
                <a:uFillTx/>
                <a:latin typeface="Cambria"/>
                <a:ea typeface="Cambria"/>
                <a:cs typeface="Cambria"/>
                <a:sym typeface="Cambria"/>
              </a:defRPr>
            </a:lvl3pPr>
            <a:lvl4pPr marL="1562640" indent="-401822" algn="l" defTabSz="410751" rtl="0" eaLnBrk="1" latinLnBrk="0" hangingPunct="1">
              <a:spcBef>
                <a:spcPts val="1687"/>
              </a:spcBef>
              <a:buClrTx/>
              <a:buSzPct val="100000"/>
              <a:buFontTx/>
              <a:buChar char="–"/>
              <a:defRPr sz="3000" kern="1200">
                <a:solidFill>
                  <a:schemeClr val="tx1"/>
                </a:solidFill>
                <a:uFillTx/>
                <a:latin typeface="Cambria"/>
                <a:ea typeface="Cambria"/>
                <a:cs typeface="Cambria"/>
                <a:sym typeface="Cambria"/>
              </a:defRPr>
            </a:lvl4pPr>
            <a:lvl5pPr marL="1875168" indent="-401822" algn="l" defTabSz="410751" rtl="0" eaLnBrk="1" latinLnBrk="0" hangingPunct="1">
              <a:spcBef>
                <a:spcPts val="1687"/>
              </a:spcBef>
              <a:buClrTx/>
              <a:buSzPct val="100000"/>
              <a:buFontTx/>
              <a:buChar char="»"/>
              <a:defRPr sz="3000" kern="1200">
                <a:solidFill>
                  <a:schemeClr val="tx1"/>
                </a:solidFill>
                <a:uFillTx/>
                <a:latin typeface="Cambria"/>
                <a:ea typeface="Cambria"/>
                <a:cs typeface="Cambria"/>
                <a:sym typeface="Cambri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60000"/>
              </a:lnSpc>
            </a:pPr>
            <a:r>
              <a:rPr lang="en-US" sz="1600" dirty="0" smtClean="0"/>
              <a:t>LENA gender-tag mistakes more likely with female ADS &amp; male </a:t>
            </a:r>
            <a:r>
              <a:rPr lang="en-US" sz="1600" dirty="0" smtClean="0"/>
              <a:t>CDS</a:t>
            </a:r>
            <a:endParaRPr lang="en-US" sz="1600" dirty="0" smtClean="0"/>
          </a:p>
          <a:p>
            <a:pPr>
              <a:lnSpc>
                <a:spcPct val="60000"/>
              </a:lnSpc>
            </a:pPr>
            <a:r>
              <a:rPr lang="en-US" sz="1600" i="1" dirty="0" smtClean="0"/>
              <a:t>Caveat emptor!</a:t>
            </a:r>
            <a:endParaRPr lang="en-US" sz="1600" i="1" dirty="0"/>
          </a:p>
        </p:txBody>
      </p:sp>
      <p:grpSp>
        <p:nvGrpSpPr>
          <p:cNvPr id="20" name="Group 19"/>
          <p:cNvGrpSpPr/>
          <p:nvPr/>
        </p:nvGrpSpPr>
        <p:grpSpPr>
          <a:xfrm>
            <a:off x="1705429" y="1838249"/>
            <a:ext cx="6639947" cy="3018544"/>
            <a:chOff x="1705429" y="1355273"/>
            <a:chExt cx="6639947" cy="3018544"/>
          </a:xfrm>
        </p:grpSpPr>
        <p:grpSp>
          <p:nvGrpSpPr>
            <p:cNvPr id="19" name="Group 18"/>
            <p:cNvGrpSpPr/>
            <p:nvPr/>
          </p:nvGrpSpPr>
          <p:grpSpPr>
            <a:xfrm>
              <a:off x="1705429" y="1355273"/>
              <a:ext cx="6639947" cy="3018544"/>
              <a:chOff x="1705429" y="1355273"/>
              <a:chExt cx="6639947" cy="3018544"/>
            </a:xfrm>
          </p:grpSpPr>
          <p:pic>
            <p:nvPicPr>
              <p:cNvPr id="12" name="Picture 11"/>
              <p:cNvPicPr>
                <a:picLocks noChangeAspect="1"/>
              </p:cNvPicPr>
              <p:nvPr/>
            </p:nvPicPr>
            <p:blipFill rotWithShape="1">
              <a:blip r:embed="rId2"/>
              <a:srcRect l="5564" r="40691" b="16878"/>
              <a:stretch/>
            </p:blipFill>
            <p:spPr>
              <a:xfrm>
                <a:off x="1705429" y="1355273"/>
                <a:ext cx="4907643" cy="2618014"/>
              </a:xfrm>
              <a:prstGeom prst="rect">
                <a:avLst/>
              </a:prstGeom>
            </p:spPr>
          </p:pic>
          <p:sp>
            <p:nvSpPr>
              <p:cNvPr id="13" name="Rectangle 12"/>
              <p:cNvSpPr/>
              <p:nvPr/>
            </p:nvSpPr>
            <p:spPr>
              <a:xfrm>
                <a:off x="2558144" y="1568680"/>
                <a:ext cx="1687156" cy="276999"/>
              </a:xfrm>
              <a:prstGeom prst="rect">
                <a:avLst/>
              </a:prstGeom>
              <a:solidFill>
                <a:srgbClr val="FFFFFF"/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sz="1200" dirty="0" smtClean="0"/>
                  <a:t>Human Majority Female</a:t>
                </a:r>
                <a:endParaRPr lang="en-US" sz="1200" dirty="0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4795752" y="1568680"/>
                <a:ext cx="1559066" cy="276999"/>
              </a:xfrm>
              <a:prstGeom prst="rect">
                <a:avLst/>
              </a:prstGeom>
              <a:solidFill>
                <a:srgbClr val="FFFFFF"/>
              </a:solidFill>
            </p:spPr>
            <p:txBody>
              <a:bodyPr wrap="none">
                <a:spAutoFit/>
              </a:bodyPr>
              <a:lstStyle/>
              <a:p>
                <a:r>
                  <a:rPr lang="en-US" sz="1200" dirty="0" smtClean="0"/>
                  <a:t>Human Majority Male</a:t>
                </a:r>
                <a:endParaRPr lang="en-US" sz="1200" dirty="0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3499759" y="4004485"/>
                <a:ext cx="2302283" cy="369332"/>
              </a:xfrm>
              <a:prstGeom prst="rect">
                <a:avLst/>
              </a:prstGeom>
              <a:solidFill>
                <a:srgbClr val="FFFFFF"/>
              </a:solidFill>
            </p:spPr>
            <p:txBody>
              <a:bodyPr wrap="none">
                <a:spAutoFit/>
              </a:bodyPr>
              <a:lstStyle/>
              <a:p>
                <a:r>
                  <a:rPr lang="en-US" dirty="0" smtClean="0"/>
                  <a:t>Human-Tag Addressee</a:t>
                </a:r>
                <a:endParaRPr lang="en-US" dirty="0"/>
              </a:p>
            </p:txBody>
          </p:sp>
          <p:pic>
            <p:nvPicPr>
              <p:cNvPr id="17" name="Picture 16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613072" y="2819400"/>
                <a:ext cx="279400" cy="406400"/>
              </a:xfrm>
              <a:prstGeom prst="rect">
                <a:avLst/>
              </a:prstGeom>
            </p:spPr>
          </p:pic>
          <p:sp>
            <p:nvSpPr>
              <p:cNvPr id="18" name="Rectangle 17"/>
              <p:cNvSpPr/>
              <p:nvPr/>
            </p:nvSpPr>
            <p:spPr>
              <a:xfrm>
                <a:off x="6892472" y="2819400"/>
                <a:ext cx="145290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400" dirty="0" smtClean="0"/>
                  <a:t>LENA-Female Tag</a:t>
                </a:r>
              </a:p>
              <a:p>
                <a:r>
                  <a:rPr lang="en-US" sz="1400" dirty="0" smtClean="0"/>
                  <a:t>LENA-</a:t>
                </a:r>
                <a:r>
                  <a:rPr lang="en-US" sz="1400" dirty="0"/>
                  <a:t>M</a:t>
                </a:r>
                <a:r>
                  <a:rPr lang="en-US" sz="1400" dirty="0" smtClean="0"/>
                  <a:t>ale Tag</a:t>
                </a:r>
              </a:p>
            </p:txBody>
          </p:sp>
        </p:grpSp>
        <p:sp>
          <p:nvSpPr>
            <p:cNvPr id="8" name="Rectangle 7"/>
            <p:cNvSpPr/>
            <p:nvPr/>
          </p:nvSpPr>
          <p:spPr>
            <a:xfrm>
              <a:off x="3645845" y="3355620"/>
              <a:ext cx="37266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 smtClean="0">
                  <a:solidFill>
                    <a:schemeClr val="bg1"/>
                  </a:solidFill>
                </a:rPr>
                <a:t>7%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2665376" y="3244334"/>
              <a:ext cx="539330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 smtClean="0">
                  <a:solidFill>
                    <a:schemeClr val="bg1"/>
                  </a:solidFill>
                </a:rPr>
                <a:t>16%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5771155" y="2122678"/>
              <a:ext cx="58366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29%</a:t>
              </a:r>
              <a:endParaRPr lang="en-US" dirty="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885394" y="1938012"/>
              <a:ext cx="435336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 smtClean="0"/>
                <a:t>9%</a:t>
              </a:r>
              <a:endParaRPr lang="en-US" sz="1600" dirty="0"/>
            </a:p>
          </p:txBody>
        </p:sp>
      </p:grpSp>
      <p:sp>
        <p:nvSpPr>
          <p:cNvPr id="3" name="Rectangle 2"/>
          <p:cNvSpPr/>
          <p:nvPr/>
        </p:nvSpPr>
        <p:spPr>
          <a:xfrm>
            <a:off x="2477314" y="2566764"/>
            <a:ext cx="805955" cy="1460210"/>
          </a:xfrm>
          <a:prstGeom prst="rect">
            <a:avLst/>
          </a:prstGeom>
          <a:noFill/>
          <a:ln w="76200" cmpd="sng"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5617519" y="2530988"/>
            <a:ext cx="805955" cy="1460210"/>
          </a:xfrm>
          <a:prstGeom prst="rect">
            <a:avLst/>
          </a:prstGeom>
          <a:noFill/>
          <a:ln w="76200" cmpd="sng"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65026" y="1079300"/>
            <a:ext cx="8424106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Cambria"/>
                <a:cs typeface="Cambria"/>
              </a:rPr>
              <a:t>Addressee Tags: Inter-rater reliability across 9 human coders for CDS and ADS was high:  </a:t>
            </a:r>
          </a:p>
          <a:p>
            <a:pPr lvl="1"/>
            <a:r>
              <a:rPr lang="en-US" sz="1600" dirty="0">
                <a:latin typeface="Cambria"/>
                <a:cs typeface="Cambria"/>
              </a:rPr>
              <a:t>Fleiss’s  kappa ~.8</a:t>
            </a:r>
            <a:endParaRPr lang="en-US" dirty="0">
              <a:latin typeface="Cambria"/>
              <a:cs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4014994443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animBg="1"/>
      <p:bldP spid="3" grpId="0" animBg="1"/>
      <p:bldP spid="21" grpId="0" animBg="1"/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Central Questions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92969" y="857250"/>
            <a:ext cx="7671754" cy="5715447"/>
          </a:xfrm>
        </p:spPr>
        <p:txBody>
          <a:bodyPr>
            <a:normAutofit/>
          </a:bodyPr>
          <a:lstStyle/>
          <a:p>
            <a:pPr marL="223234" indent="0">
              <a:buNone/>
            </a:pPr>
            <a:r>
              <a:rPr lang="en-US" dirty="0" smtClean="0">
                <a:solidFill>
                  <a:schemeClr val="tx2"/>
                </a:solidFill>
              </a:rPr>
              <a:t>2.	How good are </a:t>
            </a:r>
            <a:r>
              <a:rPr lang="en-US" i="1" dirty="0" smtClean="0">
                <a:solidFill>
                  <a:schemeClr val="tx2"/>
                </a:solidFill>
              </a:rPr>
              <a:t>human</a:t>
            </a:r>
            <a:r>
              <a:rPr lang="en-US" dirty="0" smtClean="0">
                <a:solidFill>
                  <a:schemeClr val="tx2"/>
                </a:solidFill>
              </a:rPr>
              <a:t> and </a:t>
            </a:r>
            <a:r>
              <a:rPr lang="en-US" i="1" dirty="0" smtClean="0">
                <a:solidFill>
                  <a:schemeClr val="tx2"/>
                </a:solidFill>
              </a:rPr>
              <a:t>machine</a:t>
            </a:r>
            <a:r>
              <a:rPr lang="en-US" dirty="0" smtClean="0">
                <a:solidFill>
                  <a:schemeClr val="tx2"/>
                </a:solidFill>
              </a:rPr>
              <a:t> classification of: </a:t>
            </a:r>
          </a:p>
          <a:p>
            <a:pPr lvl="1">
              <a:buFontTx/>
              <a:buChar char="-"/>
            </a:pPr>
            <a:r>
              <a:rPr lang="en-US" dirty="0" smtClean="0">
                <a:solidFill>
                  <a:schemeClr val="tx2"/>
                </a:solidFill>
              </a:rPr>
              <a:t>adult gender: </a:t>
            </a:r>
          </a:p>
          <a:p>
            <a:pPr lvl="2">
              <a:buFontTx/>
              <a:buChar char="-"/>
            </a:pPr>
            <a:r>
              <a:rPr lang="en-US" dirty="0" smtClean="0">
                <a:solidFill>
                  <a:schemeClr val="tx2"/>
                </a:solidFill>
              </a:rPr>
              <a:t>Humans: essentially perfect agreement</a:t>
            </a:r>
          </a:p>
          <a:p>
            <a:pPr lvl="2">
              <a:buFontTx/>
              <a:buChar char="-"/>
            </a:pPr>
            <a:r>
              <a:rPr lang="en-US" dirty="0" smtClean="0">
                <a:solidFill>
                  <a:schemeClr val="tx2"/>
                </a:solidFill>
              </a:rPr>
              <a:t>Machines: mostly right, but systematic in false positives</a:t>
            </a:r>
          </a:p>
          <a:p>
            <a:pPr lvl="1">
              <a:buFontTx/>
              <a:buChar char="-"/>
            </a:pPr>
            <a:r>
              <a:rPr lang="en-US" dirty="0" smtClean="0">
                <a:solidFill>
                  <a:schemeClr val="tx2"/>
                </a:solidFill>
              </a:rPr>
              <a:t>addressee (CDS/ADS)</a:t>
            </a:r>
          </a:p>
          <a:p>
            <a:pPr lvl="2">
              <a:buFontTx/>
              <a:buChar char="-"/>
            </a:pPr>
            <a:r>
              <a:rPr lang="en-US" dirty="0">
                <a:solidFill>
                  <a:schemeClr val="tx2"/>
                </a:solidFill>
              </a:rPr>
              <a:t>Adults: good (well, so are babies!</a:t>
            </a:r>
            <a:r>
              <a:rPr lang="en-US" dirty="0" smtClean="0">
                <a:solidFill>
                  <a:schemeClr val="tx2"/>
                </a:solidFill>
              </a:rPr>
              <a:t>)</a:t>
            </a:r>
          </a:p>
          <a:p>
            <a:pPr lvl="2">
              <a:buFontTx/>
              <a:buChar char="-"/>
            </a:pPr>
            <a:r>
              <a:rPr lang="en-US" dirty="0" smtClean="0">
                <a:solidFill>
                  <a:schemeClr val="tx2"/>
                </a:solidFill>
              </a:rPr>
              <a:t>Machines: cf. </a:t>
            </a:r>
            <a:r>
              <a:rPr lang="en-US" dirty="0" err="1" smtClean="0">
                <a:solidFill>
                  <a:schemeClr val="tx2"/>
                </a:solidFill>
              </a:rPr>
              <a:t>ComParE</a:t>
            </a:r>
            <a:r>
              <a:rPr lang="en-US" dirty="0" smtClean="0">
                <a:solidFill>
                  <a:schemeClr val="tx2"/>
                </a:solidFill>
              </a:rPr>
              <a:t> challenge</a:t>
            </a:r>
          </a:p>
        </p:txBody>
      </p:sp>
    </p:spTree>
    <p:extLst>
      <p:ext uri="{BB962C8B-B14F-4D97-AF65-F5344CB8AC3E}">
        <p14:creationId xmlns:p14="http://schemas.microsoft.com/office/powerpoint/2010/main" val="968395641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ambria"/>
                <a:cs typeface="Cambria"/>
              </a:rPr>
              <a:t>Conclusions and Final Thoughts</a:t>
            </a:r>
            <a:endParaRPr lang="en-US" dirty="0">
              <a:latin typeface="Cambria"/>
              <a:cs typeface="Cambri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18541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>
                <a:latin typeface="Cambria"/>
                <a:cs typeface="Cambria"/>
              </a:rPr>
              <a:t>Increasing proportion of CDS from 0-2 years</a:t>
            </a:r>
          </a:p>
          <a:p>
            <a:pPr lvl="1"/>
            <a:r>
              <a:rPr lang="en-US" dirty="0" smtClean="0">
                <a:latin typeface="Cambria"/>
                <a:cs typeface="Cambria"/>
              </a:rPr>
              <a:t>Older (talking) babies treated differently by adults</a:t>
            </a:r>
          </a:p>
          <a:p>
            <a:r>
              <a:rPr lang="en-US" dirty="0">
                <a:latin typeface="Cambria"/>
                <a:cs typeface="Cambria"/>
              </a:rPr>
              <a:t>More talk in high-SES homes at young </a:t>
            </a:r>
            <a:r>
              <a:rPr lang="en-US" dirty="0" smtClean="0">
                <a:latin typeface="Cambria"/>
                <a:cs typeface="Cambria"/>
              </a:rPr>
              <a:t>ages</a:t>
            </a:r>
          </a:p>
          <a:p>
            <a:pPr lvl="1"/>
            <a:r>
              <a:rPr lang="en-US" dirty="0" smtClean="0">
                <a:latin typeface="Cambria"/>
                <a:cs typeface="Cambria"/>
              </a:rPr>
              <a:t>Infants’ talking onset may be ‘equalizing’ force</a:t>
            </a:r>
          </a:p>
          <a:p>
            <a:r>
              <a:rPr lang="en-US" dirty="0" smtClean="0">
                <a:latin typeface="Cambria"/>
                <a:cs typeface="Cambria"/>
              </a:rPr>
              <a:t>More talk from women than men</a:t>
            </a:r>
          </a:p>
          <a:p>
            <a:pPr lvl="1"/>
            <a:r>
              <a:rPr lang="en-US" dirty="0" smtClean="0">
                <a:latin typeface="Cambria"/>
                <a:cs typeface="Cambria"/>
              </a:rPr>
              <a:t>Implications for infants’ phonetic and talker-specific representations</a:t>
            </a:r>
          </a:p>
          <a:p>
            <a:r>
              <a:rPr lang="en-US" dirty="0" smtClean="0">
                <a:latin typeface="Cambria"/>
                <a:cs typeface="Cambria"/>
              </a:rPr>
              <a:t>Great naturalistic datasets for looking at demographic and linguistic variables systematically</a:t>
            </a:r>
          </a:p>
          <a:p>
            <a:r>
              <a:rPr lang="en-US" dirty="0" smtClean="0">
                <a:latin typeface="Cambria"/>
                <a:cs typeface="Cambria"/>
              </a:rPr>
              <a:t>Could say a lot more if we had better classification tools...but for now, ‘human-in-the loop’ tagging is a promising approach for characterizing early language input</a:t>
            </a:r>
            <a:endParaRPr lang="en-US" dirty="0">
              <a:latin typeface="Cambria"/>
              <a:cs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14051866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Thanks!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566510" cy="4525963"/>
          </a:xfrm>
        </p:spPr>
        <p:txBody>
          <a:bodyPr>
            <a:normAutofit fontScale="70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endParaRPr lang="en-US" dirty="0" smtClean="0"/>
          </a:p>
          <a:p>
            <a:pPr>
              <a:lnSpc>
                <a:spcPct val="120000"/>
              </a:lnSpc>
            </a:pPr>
            <a:r>
              <a:rPr lang="en-US" dirty="0" smtClean="0"/>
              <a:t>Shameless plug: tomorrow’s </a:t>
            </a:r>
            <a:r>
              <a:rPr lang="en-US" dirty="0" err="1" smtClean="0"/>
              <a:t>ComPare</a:t>
            </a:r>
            <a:r>
              <a:rPr lang="en-US" dirty="0" smtClean="0"/>
              <a:t> session 10am, E10</a:t>
            </a:r>
          </a:p>
          <a:p>
            <a:pPr>
              <a:lnSpc>
                <a:spcPct val="120000"/>
              </a:lnSpc>
            </a:pPr>
            <a:r>
              <a:rPr lang="en-US" sz="2900" b="1" dirty="0" smtClean="0">
                <a:latin typeface="Calibri"/>
                <a:cs typeface="Calibri"/>
              </a:rPr>
              <a:t>Funders</a:t>
            </a:r>
            <a:r>
              <a:rPr lang="en-US" sz="2900" dirty="0" smtClean="0">
                <a:latin typeface="Calibri"/>
                <a:cs typeface="Calibri"/>
              </a:rPr>
              <a:t>: NWO </a:t>
            </a:r>
            <a:r>
              <a:rPr lang="en-US" sz="2900" dirty="0" err="1">
                <a:latin typeface="Calibri"/>
                <a:cs typeface="Calibri"/>
              </a:rPr>
              <a:t>Veni</a:t>
            </a:r>
            <a:r>
              <a:rPr lang="en-US" sz="2900" dirty="0">
                <a:latin typeface="Calibri"/>
                <a:cs typeface="Calibri"/>
              </a:rPr>
              <a:t> Innovational </a:t>
            </a:r>
            <a:r>
              <a:rPr lang="en-US" sz="2900" dirty="0" smtClean="0">
                <a:latin typeface="Calibri"/>
                <a:cs typeface="Calibri"/>
              </a:rPr>
              <a:t>Research </a:t>
            </a:r>
            <a:r>
              <a:rPr lang="mr-IN" sz="2900" dirty="0" smtClean="0">
                <a:latin typeface="Calibri"/>
                <a:cs typeface="Calibri"/>
              </a:rPr>
              <a:t>Scheme </a:t>
            </a:r>
            <a:r>
              <a:rPr lang="mr-IN" sz="2900" dirty="0">
                <a:latin typeface="Calibri"/>
                <a:cs typeface="Calibri"/>
              </a:rPr>
              <a:t>275-89-033 (MC), NIH DP5-OD019812 (EB)</a:t>
            </a:r>
            <a:r>
              <a:rPr lang="mr-IN" sz="2900" dirty="0" smtClean="0">
                <a:latin typeface="Calibri"/>
                <a:cs typeface="Calibri"/>
              </a:rPr>
              <a:t>,</a:t>
            </a:r>
            <a:r>
              <a:rPr lang="en-US" sz="2900" dirty="0" smtClean="0">
                <a:latin typeface="Calibri"/>
                <a:cs typeface="Calibri"/>
              </a:rPr>
              <a:t> SSHRC </a:t>
            </a:r>
            <a:r>
              <a:rPr lang="en-US" sz="2900" dirty="0">
                <a:latin typeface="Calibri"/>
                <a:cs typeface="Calibri"/>
              </a:rPr>
              <a:t>Insight Grant 435-2015-0628 (MS), and NSF SBE</a:t>
            </a:r>
            <a:r>
              <a:rPr lang="en-US" sz="2900" dirty="0" smtClean="0">
                <a:latin typeface="Calibri"/>
                <a:cs typeface="Calibri"/>
              </a:rPr>
              <a:t>-1539129 </a:t>
            </a:r>
            <a:r>
              <a:rPr lang="en-US" sz="2900" dirty="0">
                <a:latin typeface="Calibri"/>
                <a:cs typeface="Calibri"/>
              </a:rPr>
              <a:t>and NSF BCS-1529127 (AW</a:t>
            </a:r>
            <a:r>
              <a:rPr lang="en-US" sz="2900" dirty="0" smtClean="0">
                <a:latin typeface="Calibri"/>
                <a:cs typeface="Calibri"/>
              </a:rPr>
              <a:t>), Digging Into Data (EB, MS, BS). </a:t>
            </a:r>
          </a:p>
          <a:p>
            <a:pPr>
              <a:lnSpc>
                <a:spcPct val="120000"/>
              </a:lnSpc>
            </a:pPr>
            <a:r>
              <a:rPr lang="en-US" sz="2900" b="1" dirty="0" smtClean="0">
                <a:latin typeface="Calibri"/>
                <a:cs typeface="Calibri"/>
              </a:rPr>
              <a:t>RAs</a:t>
            </a:r>
            <a:r>
              <a:rPr lang="en-US" sz="2900" dirty="0" smtClean="0">
                <a:latin typeface="Calibri"/>
                <a:cs typeface="Calibri"/>
              </a:rPr>
              <a:t> who provided gold-standard labels</a:t>
            </a:r>
            <a:endParaRPr lang="en-US" sz="2900" dirty="0">
              <a:latin typeface="Calibri"/>
              <a:cs typeface="Calibri"/>
            </a:endParaRPr>
          </a:p>
          <a:p>
            <a:pPr>
              <a:lnSpc>
                <a:spcPct val="120000"/>
              </a:lnSpc>
            </a:pPr>
            <a:r>
              <a:rPr lang="en-US" b="1" dirty="0" smtClean="0"/>
              <a:t>Kelsey </a:t>
            </a:r>
            <a:r>
              <a:rPr lang="en-US" b="1" dirty="0" err="1"/>
              <a:t>Dyck</a:t>
            </a:r>
            <a:r>
              <a:rPr lang="en-US" b="1" dirty="0"/>
              <a:t> </a:t>
            </a:r>
            <a:r>
              <a:rPr lang="en-US" dirty="0"/>
              <a:t>for assistance developing the labeling </a:t>
            </a:r>
            <a:r>
              <a:rPr lang="en-US" dirty="0" smtClean="0"/>
              <a:t>protocol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b="1" dirty="0"/>
              <a:t>Mark </a:t>
            </a:r>
            <a:r>
              <a:rPr lang="en-US" b="1" dirty="0" err="1"/>
              <a:t>VanDam</a:t>
            </a:r>
            <a:r>
              <a:rPr lang="en-US" b="1" dirty="0"/>
              <a:t> </a:t>
            </a:r>
            <a:r>
              <a:rPr lang="en-US" dirty="0"/>
              <a:t>for sharing his </a:t>
            </a:r>
            <a:r>
              <a:rPr lang="en-US" dirty="0" smtClean="0"/>
              <a:t>corpus</a:t>
            </a:r>
          </a:p>
          <a:p>
            <a:pPr>
              <a:lnSpc>
                <a:spcPct val="120000"/>
              </a:lnSpc>
            </a:pPr>
            <a:r>
              <a:rPr lang="en-US" b="1" dirty="0" smtClean="0"/>
              <a:t>Brian </a:t>
            </a:r>
            <a:r>
              <a:rPr lang="en-US" b="1" dirty="0" err="1" smtClean="0"/>
              <a:t>MacWhinney</a:t>
            </a:r>
            <a:r>
              <a:rPr lang="en-US" b="1" dirty="0" smtClean="0"/>
              <a:t> </a:t>
            </a:r>
            <a:r>
              <a:rPr lang="en-US" dirty="0" smtClean="0"/>
              <a:t>hosting </a:t>
            </a:r>
            <a:r>
              <a:rPr lang="en-US" dirty="0"/>
              <a:t>the </a:t>
            </a:r>
            <a:r>
              <a:rPr lang="en-US" dirty="0" err="1"/>
              <a:t>HomeBank</a:t>
            </a:r>
            <a:r>
              <a:rPr lang="en-US" dirty="0"/>
              <a:t> </a:t>
            </a:r>
            <a:r>
              <a:rPr lang="en-US" dirty="0" smtClean="0"/>
              <a:t>corpora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b="1" dirty="0" smtClean="0"/>
              <a:t>families </a:t>
            </a:r>
            <a:r>
              <a:rPr lang="en-US" dirty="0"/>
              <a:t>who </a:t>
            </a:r>
            <a:r>
              <a:rPr lang="en-US" dirty="0" smtClean="0"/>
              <a:t>provided the </a:t>
            </a:r>
            <a:r>
              <a:rPr lang="en-US" dirty="0"/>
              <a:t>raw data.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C085B-63E0-3E46-B51D-EFDA08FBE9F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9779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Child-Directed Speech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252" y="980574"/>
            <a:ext cx="4297252" cy="483254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50900"/>
            <a:ext cx="9144000" cy="51435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uk-UA" smtClean="0"/>
              <a:t>2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142190066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Backup Slides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598304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Ads and CDS by Gender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0"/>
            <a:ext cx="9144000" cy="6094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05189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2969" y="0"/>
            <a:ext cx="7358063" cy="687586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Socio-Economic Status by CDS</a:t>
            </a:r>
            <a:endParaRPr lang="en-US" dirty="0"/>
          </a:p>
        </p:txBody>
      </p:sp>
      <p:pic>
        <p:nvPicPr>
          <p:cNvPr id="4" name="Picture 3" descr="indiv-raw-num-tokens-univ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68923"/>
            <a:ext cx="9144000" cy="2612571"/>
          </a:xfrm>
          <a:prstGeom prst="rect">
            <a:avLst/>
          </a:prstGeom>
        </p:spPr>
      </p:pic>
      <p:pic>
        <p:nvPicPr>
          <p:cNvPr id="6" name="Picture 5" descr="shapeindiv-raw-num-tokens-CDS-univ-small-y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55626"/>
            <a:ext cx="9144000" cy="260604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18201" y="948425"/>
            <a:ext cx="75328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Low SES kids hear less talk (overall and CDS only) than High SES kids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SES x age interaction: high SES parents talk especially more to young babies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uk-UA" smtClean="0"/>
              <a:t>22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733754083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1c-optimized_sample_run-only_1_rec_per_child-corpor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8337" y="2935221"/>
            <a:ext cx="7392385" cy="3696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858249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1621062"/>
            <a:ext cx="5968328" cy="4165375"/>
            <a:chOff x="0" y="1621062"/>
            <a:chExt cx="5968328" cy="4165375"/>
          </a:xfrm>
        </p:grpSpPr>
        <p:grpSp>
          <p:nvGrpSpPr>
            <p:cNvPr id="8" name="Group 7"/>
            <p:cNvGrpSpPr/>
            <p:nvPr/>
          </p:nvGrpSpPr>
          <p:grpSpPr>
            <a:xfrm>
              <a:off x="0" y="1621062"/>
              <a:ext cx="5968328" cy="4165375"/>
              <a:chOff x="0" y="1621062"/>
              <a:chExt cx="5968328" cy="4165375"/>
            </a:xfrm>
          </p:grpSpPr>
          <p:pic>
            <p:nvPicPr>
              <p:cNvPr id="11266" name="Picture 2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1621062"/>
                <a:ext cx="5968328" cy="416537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blipFill dpi="0" rotWithShape="0">
                      <a:blip/>
                      <a:srcRect/>
                      <a:stretch>
                        <a:fillRect/>
                      </a:stretch>
                    </a:blip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</p:pic>
          <p:sp>
            <p:nvSpPr>
              <p:cNvPr id="2" name="Rectangle 1"/>
              <p:cNvSpPr/>
              <p:nvPr/>
            </p:nvSpPr>
            <p:spPr>
              <a:xfrm>
                <a:off x="228747" y="2599551"/>
                <a:ext cx="4149014" cy="2674177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1268" name="Picture 4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242"/>
              <a:stretch/>
            </p:blipFill>
            <p:spPr bwMode="auto">
              <a:xfrm>
                <a:off x="1605987" y="2362809"/>
                <a:ext cx="2771774" cy="279787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blipFill dpi="0" rotWithShape="0">
                      <a:blip/>
                      <a:srcRect/>
                      <a:stretch>
                        <a:fillRect/>
                      </a:stretch>
                    </a:blip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</p:pic>
        </p:grpSp>
        <p:sp>
          <p:nvSpPr>
            <p:cNvPr id="3" name="Rectangle 2"/>
            <p:cNvSpPr/>
            <p:nvPr/>
          </p:nvSpPr>
          <p:spPr>
            <a:xfrm>
              <a:off x="1605987" y="2784614"/>
              <a:ext cx="1020670" cy="552190"/>
            </a:xfrm>
            <a:prstGeom prst="rect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Rectangle 4"/>
          <p:cNvSpPr/>
          <p:nvPr/>
        </p:nvSpPr>
        <p:spPr>
          <a:xfrm>
            <a:off x="3776030" y="1434799"/>
            <a:ext cx="2192298" cy="3856090"/>
          </a:xfrm>
          <a:prstGeom prst="rect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65" name="Rectangle 1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dirty="0" smtClean="0"/>
              <a:t>Data </a:t>
            </a:r>
            <a:r>
              <a:rPr lang="fr-FR" dirty="0" err="1" smtClean="0"/>
              <a:t>collected</a:t>
            </a:r>
            <a:r>
              <a:rPr lang="fr-FR" dirty="0" smtClean="0"/>
              <a:t> by LENA recorder</a:t>
            </a:r>
            <a:endParaRPr lang="fr-FR" dirty="0"/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62"/>
          <a:stretch>
            <a:fillRect/>
          </a:stretch>
        </p:blipFill>
        <p:spPr bwMode="auto">
          <a:xfrm>
            <a:off x="6086476" y="1592534"/>
            <a:ext cx="1951114" cy="21692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29562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11269" name="Text Box 5"/>
          <p:cNvSpPr txBox="1">
            <a:spLocks noChangeArrowheads="1"/>
          </p:cNvSpPr>
          <p:nvPr/>
        </p:nvSpPr>
        <p:spPr bwMode="auto">
          <a:xfrm>
            <a:off x="60125" y="6149714"/>
            <a:ext cx="5457825" cy="291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40820" rIns="81639" bIns="4082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9pPr>
          </a:lstStyle>
          <a:p>
            <a:pPr>
              <a:buClrTx/>
              <a:buFontTx/>
              <a:buNone/>
            </a:pPr>
            <a:r>
              <a:rPr lang="fr-FR" sz="1400" dirty="0">
                <a:latin typeface="Avenir Book" charset="0"/>
              </a:rPr>
              <a:t>http://</a:t>
            </a:r>
            <a:r>
              <a:rPr lang="fr-FR" sz="1400" dirty="0" err="1">
                <a:latin typeface="Avenir Book" charset="0"/>
              </a:rPr>
              <a:t>www.lenafoundation.org</a:t>
            </a:r>
            <a:r>
              <a:rPr lang="fr-FR" sz="1400" dirty="0">
                <a:latin typeface="Avenir Book" charset="0"/>
              </a:rPr>
              <a:t>/</a:t>
            </a:r>
            <a:r>
              <a:rPr lang="fr-FR" sz="1400" dirty="0" err="1">
                <a:latin typeface="Avenir Book" charset="0"/>
              </a:rPr>
              <a:t>Research</a:t>
            </a:r>
            <a:r>
              <a:rPr lang="fr-FR" sz="1400" dirty="0">
                <a:latin typeface="Avenir Book" charset="0"/>
              </a:rPr>
              <a:t>/</a:t>
            </a:r>
            <a:r>
              <a:rPr lang="fr-FR" sz="1400" dirty="0" err="1">
                <a:latin typeface="Avenir Book" charset="0"/>
              </a:rPr>
              <a:t>TechnicalReports.aspx</a:t>
            </a:r>
            <a:endParaRPr lang="fr-FR" sz="1400" dirty="0">
              <a:latin typeface="Avenir Book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C085B-63E0-3E46-B51D-EFDA08FBE9F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279580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5810" y="2607756"/>
            <a:ext cx="3788190" cy="3077905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281214" y="2653829"/>
            <a:ext cx="2961823" cy="3320635"/>
            <a:chOff x="281214" y="3191233"/>
            <a:chExt cx="2961823" cy="3320635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/>
            <a:srcRect r="37897"/>
            <a:stretch/>
          </p:blipFill>
          <p:spPr>
            <a:xfrm>
              <a:off x="281214" y="3191233"/>
              <a:ext cx="2866571" cy="3320635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4"/>
            <a:srcRect l="34345" t="96397" r="34405"/>
            <a:stretch/>
          </p:blipFill>
          <p:spPr>
            <a:xfrm>
              <a:off x="385537" y="5754925"/>
              <a:ext cx="2857500" cy="2195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751221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1784" y="424160"/>
            <a:ext cx="8852216" cy="687586"/>
          </a:xfrm>
        </p:spPr>
        <p:txBody>
          <a:bodyPr>
            <a:noAutofit/>
          </a:bodyPr>
          <a:lstStyle/>
          <a:p>
            <a:r>
              <a:rPr lang="en-US" sz="3200" b="1" dirty="0" smtClean="0"/>
              <a:t>Background: </a:t>
            </a:r>
            <a:r>
              <a:rPr lang="en-US" sz="3200" dirty="0" smtClean="0"/>
              <a:t>Child-Directe</a:t>
            </a:r>
            <a:r>
              <a:rPr lang="en-US" sz="3200" dirty="0" smtClean="0"/>
              <a:t>d Speech (CDS), </a:t>
            </a:r>
            <a:br>
              <a:rPr lang="en-US" sz="3200" dirty="0" smtClean="0"/>
            </a:br>
            <a:r>
              <a:rPr lang="en-US" sz="3200" dirty="0" smtClean="0"/>
              <a:t>Adult Directed Speech (ADS), &amp; Language Input</a:t>
            </a:r>
            <a:endParaRPr lang="en-US" sz="3200" dirty="0"/>
          </a:p>
        </p:txBody>
      </p:sp>
      <p:sp>
        <p:nvSpPr>
          <p:cNvPr id="4" name="Rectangle 3"/>
          <p:cNvSpPr/>
          <p:nvPr/>
        </p:nvSpPr>
        <p:spPr>
          <a:xfrm>
            <a:off x="291784" y="1367721"/>
            <a:ext cx="8852216" cy="3693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2400" dirty="0" smtClean="0">
                <a:latin typeface="Cambria"/>
                <a:cs typeface="Cambria"/>
              </a:rPr>
              <a:t>CDS </a:t>
            </a:r>
            <a:r>
              <a:rPr lang="en-US" sz="2400" dirty="0">
                <a:latin typeface="Cambria"/>
                <a:cs typeface="Cambria"/>
              </a:rPr>
              <a:t>preference from </a:t>
            </a:r>
            <a:r>
              <a:rPr lang="en-US" sz="2400" i="1" dirty="0">
                <a:latin typeface="Cambria"/>
                <a:cs typeface="Cambria"/>
              </a:rPr>
              <a:t>birth</a:t>
            </a:r>
            <a:r>
              <a:rPr lang="en-US" sz="2400" dirty="0">
                <a:latin typeface="Cambria"/>
                <a:cs typeface="Cambria"/>
              </a:rPr>
              <a:t> </a:t>
            </a:r>
            <a:r>
              <a:rPr lang="en-US" sz="2400" dirty="0" smtClean="0">
                <a:latin typeface="Cambria"/>
                <a:cs typeface="Cambria"/>
              </a:rPr>
              <a:t>on (Cooper &amp; Aslin, 1990)</a:t>
            </a:r>
            <a:endParaRPr lang="en-US" sz="2400" dirty="0">
              <a:latin typeface="Cambria"/>
              <a:cs typeface="Cambria"/>
            </a:endParaRPr>
          </a:p>
          <a:p>
            <a:pPr marL="285750" indent="-285750">
              <a:buFont typeface="Arial"/>
              <a:buChar char="•"/>
            </a:pPr>
            <a:r>
              <a:rPr lang="en-US" sz="2400" dirty="0">
                <a:latin typeface="Cambria"/>
                <a:cs typeface="Cambria"/>
              </a:rPr>
              <a:t>More CDS (but not ADS) = Bigger </a:t>
            </a:r>
            <a:r>
              <a:rPr lang="en-US" sz="2400" dirty="0" smtClean="0">
                <a:latin typeface="Cambria"/>
                <a:cs typeface="Cambria"/>
              </a:rPr>
              <a:t>Vocab at age 2-3 years</a:t>
            </a:r>
          </a:p>
          <a:p>
            <a:pPr marL="742950" lvl="1" indent="-285750">
              <a:buFont typeface="Arial"/>
              <a:buChar char="•"/>
            </a:pPr>
            <a:r>
              <a:rPr lang="en-US" sz="2400" dirty="0" smtClean="0">
                <a:latin typeface="Cambria"/>
                <a:cs typeface="Cambria"/>
              </a:rPr>
              <a:t> in both high and low CDS-producing communities/cultures</a:t>
            </a:r>
            <a:r>
              <a:rPr lang="en-US" sz="2400" dirty="0" smtClean="0">
                <a:latin typeface="Cambria"/>
                <a:cs typeface="Cambria"/>
              </a:rPr>
              <a:t/>
            </a:r>
            <a:br>
              <a:rPr lang="en-US" sz="2400" dirty="0" smtClean="0">
                <a:latin typeface="Cambria"/>
                <a:cs typeface="Cambria"/>
              </a:rPr>
            </a:br>
            <a:r>
              <a:rPr lang="en-US" dirty="0" smtClean="0">
                <a:latin typeface="Cambria"/>
                <a:cs typeface="Cambria"/>
              </a:rPr>
              <a:t>(</a:t>
            </a:r>
            <a:r>
              <a:rPr lang="en-US" dirty="0" err="1">
                <a:latin typeface="Cambria"/>
                <a:cs typeface="Cambria"/>
              </a:rPr>
              <a:t>Weisleder</a:t>
            </a:r>
            <a:r>
              <a:rPr lang="en-US" dirty="0">
                <a:latin typeface="Cambria"/>
                <a:cs typeface="Cambria"/>
              </a:rPr>
              <a:t> &amp; Fernald, </a:t>
            </a:r>
            <a:r>
              <a:rPr lang="en-US" dirty="0" smtClean="0">
                <a:latin typeface="Cambria"/>
                <a:cs typeface="Cambria"/>
              </a:rPr>
              <a:t>2013; </a:t>
            </a:r>
            <a:r>
              <a:rPr lang="en-US" dirty="0" err="1" smtClean="0">
                <a:latin typeface="Cambria"/>
                <a:cs typeface="Cambria"/>
              </a:rPr>
              <a:t>Schneidman</a:t>
            </a:r>
            <a:r>
              <a:rPr lang="en-US" dirty="0" smtClean="0">
                <a:latin typeface="Cambria"/>
                <a:cs typeface="Cambria"/>
              </a:rPr>
              <a:t> &amp; </a:t>
            </a:r>
            <a:r>
              <a:rPr lang="en-US" dirty="0" err="1" smtClean="0">
                <a:latin typeface="Cambria"/>
                <a:cs typeface="Cambria"/>
              </a:rPr>
              <a:t>Goldin</a:t>
            </a:r>
            <a:r>
              <a:rPr lang="en-US" dirty="0" smtClean="0">
                <a:latin typeface="Cambria"/>
                <a:cs typeface="Cambria"/>
              </a:rPr>
              <a:t>-Meadow, 2012)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2400" dirty="0" smtClean="0">
                <a:latin typeface="Cambria"/>
                <a:cs typeface="Cambria"/>
              </a:rPr>
              <a:t>Phonetic </a:t>
            </a:r>
            <a:r>
              <a:rPr lang="en-US" sz="2400" dirty="0" smtClean="0">
                <a:latin typeface="Cambria"/>
                <a:cs typeface="Cambria"/>
              </a:rPr>
              <a:t>learning benefits of CDS less clear </a:t>
            </a:r>
            <a:r>
              <a:rPr lang="en-US" dirty="0" smtClean="0">
                <a:latin typeface="Cambria"/>
                <a:cs typeface="Cambria"/>
              </a:rPr>
              <a:t>(cf. </a:t>
            </a:r>
            <a:r>
              <a:rPr lang="en-US" dirty="0" smtClean="0">
                <a:latin typeface="Cambria"/>
                <a:cs typeface="Cambria"/>
              </a:rPr>
              <a:t>Martin et al, 2015)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 smtClean="0">
                <a:latin typeface="Cambria"/>
                <a:cs typeface="Cambria"/>
              </a:rPr>
              <a:t>More generally: lower socioeconomic status (SES) infants hear </a:t>
            </a:r>
            <a:r>
              <a:rPr lang="en-US" sz="2400" i="1" dirty="0" smtClean="0">
                <a:latin typeface="Cambria"/>
                <a:cs typeface="Cambria"/>
              </a:rPr>
              <a:t>less</a:t>
            </a:r>
            <a:r>
              <a:rPr lang="en-US" sz="2400" dirty="0" smtClean="0">
                <a:latin typeface="Cambria"/>
                <a:cs typeface="Cambria"/>
              </a:rPr>
              <a:t> language, and have poorer language outcomes (Hart and </a:t>
            </a:r>
            <a:r>
              <a:rPr lang="en-US" sz="2400" dirty="0" err="1" smtClean="0">
                <a:latin typeface="Cambria"/>
                <a:cs typeface="Cambria"/>
              </a:rPr>
              <a:t>Risley</a:t>
            </a:r>
            <a:r>
              <a:rPr lang="en-US" sz="2400" dirty="0" smtClean="0">
                <a:latin typeface="Cambria"/>
                <a:cs typeface="Cambria"/>
              </a:rPr>
              <a:t>, 1995; Hoff, 2001)</a:t>
            </a:r>
            <a:endParaRPr lang="en-US" sz="2400" dirty="0">
              <a:latin typeface="Cambria"/>
              <a:cs typeface="Cambria"/>
            </a:endParaRPr>
          </a:p>
          <a:p>
            <a:endParaRPr lang="en-US" sz="2400" dirty="0">
              <a:latin typeface="Cambria"/>
              <a:cs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2246207258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What’s missing...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892969" y="1188629"/>
            <a:ext cx="7358063" cy="46941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 smtClean="0">
                <a:latin typeface="Cambria"/>
                <a:cs typeface="Cambria"/>
              </a:rPr>
              <a:t>Comparing </a:t>
            </a:r>
            <a:r>
              <a:rPr lang="en-US" sz="2400" b="1" dirty="0" smtClean="0">
                <a:latin typeface="Cambria"/>
                <a:cs typeface="Cambria"/>
              </a:rPr>
              <a:t>across studies </a:t>
            </a:r>
            <a:r>
              <a:rPr lang="en-US" sz="2400" dirty="0" smtClean="0">
                <a:latin typeface="Cambria"/>
                <a:cs typeface="Cambria"/>
              </a:rPr>
              <a:t>is hard</a:t>
            </a:r>
          </a:p>
          <a:p>
            <a:pPr marL="742950" lvl="1" indent="-285750">
              <a:buFont typeface="Arial"/>
              <a:buChar char="•"/>
            </a:pPr>
            <a:r>
              <a:rPr lang="en-US" sz="2400" dirty="0" smtClean="0">
                <a:latin typeface="Cambria"/>
                <a:cs typeface="Cambria"/>
              </a:rPr>
              <a:t>Sample size, length, outcome measure, age vary</a:t>
            </a:r>
          </a:p>
          <a:p>
            <a:pPr marL="742950" lvl="1" indent="-285750">
              <a:buFont typeface="Arial"/>
              <a:buChar char="•"/>
            </a:pPr>
            <a:r>
              <a:rPr lang="en-US" sz="2400" dirty="0" smtClean="0">
                <a:latin typeface="Cambria"/>
                <a:cs typeface="Cambria"/>
              </a:rPr>
              <a:t>By and large, not ‘representative’ input samples</a:t>
            </a:r>
          </a:p>
          <a:p>
            <a:pPr marL="742950" lvl="1" indent="-285750">
              <a:buFont typeface="Arial"/>
              <a:buChar char="•"/>
            </a:pPr>
            <a:r>
              <a:rPr lang="en-US" sz="2400" dirty="0" smtClean="0"/>
              <a:t>Hard to conclude much about CDS and ADS across infancy, across SES, across male and female speakers...</a:t>
            </a:r>
            <a:endParaRPr lang="en-US" sz="2400" dirty="0">
              <a:latin typeface="Cambria"/>
              <a:cs typeface="Cambria"/>
            </a:endParaRPr>
          </a:p>
          <a:p>
            <a:pPr marL="285750" indent="-285750">
              <a:buFont typeface="Arial"/>
              <a:buChar char="•"/>
            </a:pPr>
            <a:r>
              <a:rPr lang="en-US" sz="2400" dirty="0">
                <a:latin typeface="Cambria"/>
                <a:cs typeface="Cambria"/>
              </a:rPr>
              <a:t>Machine classification under-</a:t>
            </a:r>
            <a:r>
              <a:rPr lang="en-US" sz="2400" dirty="0" smtClean="0">
                <a:latin typeface="Cambria"/>
                <a:cs typeface="Cambria"/>
              </a:rPr>
              <a:t>developed</a:t>
            </a:r>
          </a:p>
          <a:p>
            <a:pPr marL="598278" lvl="1" indent="-285750">
              <a:buFont typeface="Arial"/>
              <a:buChar char="•"/>
            </a:pPr>
            <a:r>
              <a:rPr lang="en-US" sz="2400" dirty="0" smtClean="0"/>
              <a:t>In naturalistic (i.e. </a:t>
            </a:r>
            <a:r>
              <a:rPr lang="en-US" sz="2400" i="1" dirty="0" smtClean="0"/>
              <a:t>noisy</a:t>
            </a:r>
            <a:r>
              <a:rPr lang="en-US" sz="2400" dirty="0" smtClean="0"/>
              <a:t> conditions)</a:t>
            </a:r>
          </a:p>
          <a:p>
            <a:pPr marL="598278" lvl="1" indent="-285750">
              <a:buFont typeface="Arial"/>
              <a:buChar char="•"/>
            </a:pPr>
            <a:r>
              <a:rPr lang="en-US" sz="2400" dirty="0" smtClean="0">
                <a:latin typeface="Cambria"/>
                <a:cs typeface="Cambria"/>
              </a:rPr>
              <a:t>For CDS/ADS</a:t>
            </a:r>
          </a:p>
        </p:txBody>
      </p:sp>
    </p:spTree>
    <p:extLst>
      <p:ext uri="{BB962C8B-B14F-4D97-AF65-F5344CB8AC3E}">
        <p14:creationId xmlns:p14="http://schemas.microsoft.com/office/powerpoint/2010/main" val="2226602932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bldLvl="2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Central Questions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92969" y="857250"/>
            <a:ext cx="7671754" cy="5715447"/>
          </a:xfrm>
        </p:spPr>
        <p:txBody>
          <a:bodyPr>
            <a:normAutofit fontScale="92500"/>
          </a:bodyPr>
          <a:lstStyle/>
          <a:p>
            <a:pPr marL="737584" indent="-514350">
              <a:buAutoNum type="arabicPeriod"/>
            </a:pPr>
            <a:r>
              <a:rPr lang="en-US" dirty="0" smtClean="0">
                <a:solidFill>
                  <a:srgbClr val="FF0000"/>
                </a:solidFill>
              </a:rPr>
              <a:t>Sampling from ecologically-valid daylong recordings, </a:t>
            </a:r>
            <a:r>
              <a:rPr lang="en-US" dirty="0" smtClean="0">
                <a:solidFill>
                  <a:srgbClr val="FF0000"/>
                </a:solidFill>
              </a:rPr>
              <a:t>how </a:t>
            </a:r>
            <a:r>
              <a:rPr lang="en-US" dirty="0" smtClean="0">
                <a:solidFill>
                  <a:srgbClr val="FF0000"/>
                </a:solidFill>
              </a:rPr>
              <a:t>are CDS and ADS in the input influenced by: </a:t>
            </a:r>
            <a:endParaRPr lang="en-US" dirty="0" smtClean="0">
              <a:solidFill>
                <a:srgbClr val="FF0000"/>
              </a:solidFill>
            </a:endParaRPr>
          </a:p>
          <a:p>
            <a:pPr lvl="1"/>
            <a:r>
              <a:rPr lang="en-US" dirty="0">
                <a:solidFill>
                  <a:srgbClr val="FF0000"/>
                </a:solidFill>
              </a:rPr>
              <a:t>Child Age (0-2 years)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Speaker </a:t>
            </a:r>
            <a:r>
              <a:rPr lang="en-US" dirty="0" smtClean="0">
                <a:solidFill>
                  <a:srgbClr val="FF0000"/>
                </a:solidFill>
              </a:rPr>
              <a:t>gender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Socioeconomic status (Maternal Education)</a:t>
            </a:r>
            <a:endParaRPr lang="en-US" dirty="0" smtClean="0">
              <a:solidFill>
                <a:srgbClr val="FF0000"/>
              </a:solidFill>
            </a:endParaRPr>
          </a:p>
          <a:p>
            <a:pPr marL="737584" indent="-514350">
              <a:buAutoNum type="arabicPeriod" startAt="2"/>
            </a:pPr>
            <a:r>
              <a:rPr lang="en-US" dirty="0" smtClean="0">
                <a:solidFill>
                  <a:schemeClr val="tx2"/>
                </a:solidFill>
              </a:rPr>
              <a:t>How good are </a:t>
            </a:r>
            <a:r>
              <a:rPr lang="en-US" i="1" dirty="0" smtClean="0">
                <a:solidFill>
                  <a:schemeClr val="tx2"/>
                </a:solidFill>
              </a:rPr>
              <a:t>human</a:t>
            </a:r>
            <a:r>
              <a:rPr lang="en-US" dirty="0" smtClean="0">
                <a:solidFill>
                  <a:schemeClr val="tx2"/>
                </a:solidFill>
              </a:rPr>
              <a:t> and </a:t>
            </a:r>
            <a:r>
              <a:rPr lang="en-US" i="1" dirty="0" smtClean="0">
                <a:solidFill>
                  <a:schemeClr val="tx2"/>
                </a:solidFill>
              </a:rPr>
              <a:t>machine</a:t>
            </a:r>
            <a:r>
              <a:rPr lang="en-US" dirty="0" smtClean="0">
                <a:solidFill>
                  <a:schemeClr val="tx2"/>
                </a:solidFill>
              </a:rPr>
              <a:t> classification of </a:t>
            </a:r>
          </a:p>
          <a:p>
            <a:pPr lvl="1">
              <a:buFontTx/>
              <a:buChar char="-"/>
            </a:pPr>
            <a:r>
              <a:rPr lang="en-US" dirty="0" smtClean="0">
                <a:solidFill>
                  <a:schemeClr val="tx2"/>
                </a:solidFill>
              </a:rPr>
              <a:t>adult gender</a:t>
            </a:r>
          </a:p>
          <a:p>
            <a:pPr lvl="1">
              <a:buFontTx/>
              <a:buChar char="-"/>
            </a:pPr>
            <a:r>
              <a:rPr lang="en-US" dirty="0" smtClean="0">
                <a:solidFill>
                  <a:schemeClr val="tx2"/>
                </a:solidFill>
              </a:rPr>
              <a:t>addressee (CDS/ADS)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3203519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112575" y="2253564"/>
            <a:ext cx="2192298" cy="1807188"/>
          </a:xfrm>
          <a:prstGeom prst="rect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Lena Black-Box Algorithm</a:t>
            </a:r>
            <a:endParaRPr lang="en-US" dirty="0"/>
          </a:p>
        </p:txBody>
      </p:sp>
      <p:sp>
        <p:nvSpPr>
          <p:cNvPr id="14" name="Right Arrow 13"/>
          <p:cNvSpPr/>
          <p:nvPr/>
        </p:nvSpPr>
        <p:spPr>
          <a:xfrm rot="2043872">
            <a:off x="712775" y="2793931"/>
            <a:ext cx="1135527" cy="81552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/>
          <p:cNvSpPr/>
          <p:nvPr/>
        </p:nvSpPr>
        <p:spPr>
          <a:xfrm rot="2043872">
            <a:off x="2931446" y="4352707"/>
            <a:ext cx="1135527" cy="81552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/>
          <p:cNvGrpSpPr/>
          <p:nvPr/>
        </p:nvGrpSpPr>
        <p:grpSpPr>
          <a:xfrm>
            <a:off x="221133" y="143078"/>
            <a:ext cx="8922867" cy="2862323"/>
            <a:chOff x="221133" y="143078"/>
            <a:chExt cx="8922867" cy="2862323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1133" y="277734"/>
              <a:ext cx="1975830" cy="1975830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562"/>
            <a:stretch>
              <a:fillRect/>
            </a:stretch>
          </p:blipFill>
          <p:spPr bwMode="auto">
            <a:xfrm>
              <a:off x="3042972" y="277734"/>
              <a:ext cx="1436487" cy="159705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 l="29562"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sp>
          <p:nvSpPr>
            <p:cNvPr id="5" name="Right Arrow 4"/>
            <p:cNvSpPr/>
            <p:nvPr/>
          </p:nvSpPr>
          <p:spPr>
            <a:xfrm rot="9487328">
              <a:off x="1210046" y="1029666"/>
              <a:ext cx="1973834" cy="514833"/>
            </a:xfrm>
            <a:prstGeom prst="rightArrow">
              <a:avLst/>
            </a:prstGeom>
            <a:solidFill>
              <a:schemeClr val="accent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479459" y="143078"/>
              <a:ext cx="4664541" cy="28623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LENA System:</a:t>
              </a:r>
            </a:p>
            <a:p>
              <a:pPr marL="285750" indent="-285750">
                <a:buFont typeface="Arial"/>
                <a:buChar char="•"/>
              </a:pPr>
              <a:r>
                <a:rPr lang="en-US" dirty="0" smtClean="0"/>
                <a:t>Single microphone</a:t>
              </a:r>
            </a:p>
            <a:p>
              <a:pPr marL="285750" indent="-285750">
                <a:buFont typeface="Arial"/>
                <a:buChar char="•"/>
              </a:pPr>
              <a:r>
                <a:rPr lang="en-US" dirty="0" smtClean="0"/>
                <a:t>16 hour recording time</a:t>
              </a:r>
            </a:p>
            <a:p>
              <a:pPr marL="285750" indent="-285750">
                <a:buFont typeface="Arial"/>
                <a:buChar char="•"/>
              </a:pPr>
              <a:r>
                <a:rPr lang="en-US" dirty="0" smtClean="0"/>
                <a:t>automated output:</a:t>
              </a:r>
            </a:p>
            <a:p>
              <a:pPr marL="742950" lvl="1" indent="-285750">
                <a:buFont typeface="Arial"/>
                <a:buChar char="•"/>
              </a:pPr>
              <a:r>
                <a:rPr lang="en-US" dirty="0" smtClean="0"/>
                <a:t>Speech Detection/Speaker </a:t>
              </a:r>
              <a:r>
                <a:rPr lang="en-US" dirty="0" err="1" smtClean="0"/>
                <a:t>Diarization</a:t>
              </a:r>
              <a:endParaRPr lang="en-US" dirty="0"/>
            </a:p>
            <a:p>
              <a:pPr marL="742950" lvl="1" indent="-285750">
                <a:buFont typeface="Arial"/>
                <a:buChar char="•"/>
              </a:pPr>
              <a:r>
                <a:rPr lang="en-US" dirty="0" smtClean="0"/>
                <a:t>Conversational Turn-taking metrics</a:t>
              </a:r>
            </a:p>
            <a:p>
              <a:pPr marL="742950" lvl="1" indent="-285750">
                <a:buFont typeface="Arial"/>
                <a:buChar char="•"/>
              </a:pPr>
              <a:r>
                <a:rPr lang="en-US" dirty="0" smtClean="0"/>
                <a:t>Word Counts</a:t>
              </a:r>
            </a:p>
            <a:p>
              <a:pPr marL="742950" lvl="1" indent="-285750">
                <a:buFont typeface="Arial"/>
                <a:buChar char="•"/>
              </a:pPr>
              <a:r>
                <a:rPr lang="en-US" dirty="0" smtClean="0"/>
                <a:t>...</a:t>
              </a:r>
            </a:p>
            <a:p>
              <a:pPr marL="285750" indent="-285750">
                <a:buFont typeface="Arial"/>
                <a:buChar char="•"/>
              </a:pPr>
              <a:r>
                <a:rPr lang="en-US" dirty="0" smtClean="0"/>
                <a:t>The only ‘end-to-end’ </a:t>
              </a:r>
              <a:r>
                <a:rPr lang="en-US" dirty="0" err="1" smtClean="0"/>
                <a:t>recorder+automated</a:t>
              </a:r>
              <a:r>
                <a:rPr lang="en-US" dirty="0" smtClean="0"/>
                <a:t> output currently available (help!)</a:t>
              </a:r>
              <a:endParaRPr lang="en-US" dirty="0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4479459" y="3603826"/>
            <a:ext cx="2771774" cy="3182967"/>
            <a:chOff x="4479459" y="3603826"/>
            <a:chExt cx="2771774" cy="3182967"/>
          </a:xfrm>
        </p:grpSpPr>
        <p:grpSp>
          <p:nvGrpSpPr>
            <p:cNvPr id="19" name="Group 18"/>
            <p:cNvGrpSpPr/>
            <p:nvPr/>
          </p:nvGrpSpPr>
          <p:grpSpPr>
            <a:xfrm>
              <a:off x="4479459" y="3603826"/>
              <a:ext cx="2771774" cy="3182967"/>
              <a:chOff x="4479459" y="3157640"/>
              <a:chExt cx="2771774" cy="3182967"/>
            </a:xfrm>
          </p:grpSpPr>
          <p:pic>
            <p:nvPicPr>
              <p:cNvPr id="9" name="Picture 4"/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242"/>
              <a:stretch/>
            </p:blipFill>
            <p:spPr bwMode="auto">
              <a:xfrm>
                <a:off x="4479459" y="3542737"/>
                <a:ext cx="2771774" cy="279787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blipFill dpi="0" rotWithShape="0">
                      <a:blip/>
                      <a:srcRect/>
                      <a:stretch>
                        <a:fillRect/>
                      </a:stretch>
                    </a:blip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</p:pic>
          <p:sp>
            <p:nvSpPr>
              <p:cNvPr id="10" name="Rectangle 9"/>
              <p:cNvSpPr/>
              <p:nvPr/>
            </p:nvSpPr>
            <p:spPr>
              <a:xfrm>
                <a:off x="4479459" y="3964542"/>
                <a:ext cx="1020670" cy="552190"/>
              </a:xfrm>
              <a:prstGeom prst="rect">
                <a:avLst/>
              </a:prstGeom>
              <a:noFill/>
              <a:ln w="38100" cmpd="sng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5131969" y="3157640"/>
                <a:ext cx="185368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err="1" smtClean="0"/>
                  <a:t>Diarization</a:t>
                </a:r>
                <a:endParaRPr lang="en-US" dirty="0"/>
              </a:p>
            </p:txBody>
          </p:sp>
        </p:grpSp>
        <p:sp>
          <p:nvSpPr>
            <p:cNvPr id="20" name="TextBox 19"/>
            <p:cNvSpPr txBox="1"/>
            <p:nvPr/>
          </p:nvSpPr>
          <p:spPr>
            <a:xfrm>
              <a:off x="5183461" y="3824603"/>
              <a:ext cx="9552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(GMMs)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1938788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14" grpId="0" animBg="1"/>
      <p:bldP spid="1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7327" y="69414"/>
            <a:ext cx="8757505" cy="687586"/>
          </a:xfrm>
        </p:spPr>
        <p:txBody>
          <a:bodyPr>
            <a:noAutofit/>
          </a:bodyPr>
          <a:lstStyle/>
          <a:p>
            <a:r>
              <a:rPr lang="en-US" sz="3600" dirty="0" smtClean="0"/>
              <a:t>The Dataset</a:t>
            </a:r>
            <a:endParaRPr lang="en-US" sz="36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0" y="2518884"/>
            <a:ext cx="9144000" cy="1019644"/>
          </a:xfrm>
        </p:spPr>
        <p:txBody>
          <a:bodyPr>
            <a:noAutofit/>
          </a:bodyPr>
          <a:lstStyle/>
          <a:p>
            <a:r>
              <a:rPr lang="en-US" sz="2000" dirty="0" smtClean="0"/>
              <a:t>Daylong (~16 </a:t>
            </a:r>
            <a:r>
              <a:rPr lang="en-US" sz="2000" dirty="0" err="1" smtClean="0"/>
              <a:t>hr</a:t>
            </a:r>
            <a:r>
              <a:rPr lang="en-US" sz="2000" dirty="0" smtClean="0"/>
              <a:t>) LENA recordings from </a:t>
            </a:r>
            <a:r>
              <a:rPr lang="en-US" sz="2000" b="1" dirty="0" smtClean="0"/>
              <a:t>61</a:t>
            </a:r>
            <a:r>
              <a:rPr lang="en-US" sz="2000" dirty="0" smtClean="0"/>
              <a:t> homes; 4 cities in </a:t>
            </a:r>
            <a:r>
              <a:rPr lang="en-US" sz="2000" b="1" dirty="0" smtClean="0"/>
              <a:t>US &amp; Canada</a:t>
            </a:r>
          </a:p>
          <a:p>
            <a:pPr lvl="1"/>
            <a:r>
              <a:rPr lang="en-US" sz="2000" dirty="0" smtClean="0"/>
              <a:t>Sampled uniformly across 0-24 </a:t>
            </a:r>
            <a:r>
              <a:rPr lang="en-US" sz="2000" dirty="0" smtClean="0"/>
              <a:t>months </a:t>
            </a:r>
            <a:br>
              <a:rPr lang="en-US" sz="2000" dirty="0" smtClean="0"/>
            </a:br>
            <a:r>
              <a:rPr lang="en-US" sz="2000" dirty="0" smtClean="0"/>
              <a:t>	</a:t>
            </a:r>
            <a:r>
              <a:rPr lang="en-US" sz="1600" dirty="0" smtClean="0"/>
              <a:t>(Bergelson, VanDam2, </a:t>
            </a:r>
            <a:r>
              <a:rPr lang="en-US" sz="1600" dirty="0" err="1" smtClean="0"/>
              <a:t>Soderstrom</a:t>
            </a:r>
            <a:r>
              <a:rPr lang="en-US" sz="1600" dirty="0" smtClean="0"/>
              <a:t>, </a:t>
            </a:r>
            <a:r>
              <a:rPr lang="en-US" sz="1600" dirty="0" err="1" smtClean="0"/>
              <a:t>Warlaumont</a:t>
            </a:r>
            <a:r>
              <a:rPr lang="en-US" sz="1600" dirty="0" smtClean="0"/>
              <a:t> Corpora from </a:t>
            </a:r>
            <a:r>
              <a:rPr lang="en-US" sz="1600" dirty="0" err="1" smtClean="0"/>
              <a:t>HomeBank</a:t>
            </a:r>
            <a:r>
              <a:rPr lang="en-US" sz="1600" dirty="0" smtClean="0"/>
              <a:t>)</a:t>
            </a:r>
            <a:endParaRPr lang="en-US" sz="1600" dirty="0" smtClean="0"/>
          </a:p>
          <a:p>
            <a:r>
              <a:rPr lang="en-US" sz="2000" dirty="0" smtClean="0"/>
              <a:t>Extracted </a:t>
            </a:r>
            <a:r>
              <a:rPr lang="en-US" sz="2000" b="1" dirty="0" smtClean="0"/>
              <a:t>~</a:t>
            </a:r>
            <a:r>
              <a:rPr lang="en-US" sz="2000" b="1" dirty="0" smtClean="0"/>
              <a:t>42 </a:t>
            </a:r>
            <a:r>
              <a:rPr lang="en-US" sz="2000" b="1" dirty="0" smtClean="0"/>
              <a:t>hours </a:t>
            </a:r>
            <a:r>
              <a:rPr lang="en-US" sz="2000" dirty="0"/>
              <a:t>of </a:t>
            </a:r>
            <a:r>
              <a:rPr lang="en-US" sz="2000" dirty="0" smtClean="0"/>
              <a:t>audio, </a:t>
            </a:r>
          </a:p>
          <a:p>
            <a:pPr lvl="1"/>
            <a:r>
              <a:rPr lang="en-US" sz="2000" dirty="0"/>
              <a:t>20 (LENA-algorithm defined) </a:t>
            </a:r>
            <a:r>
              <a:rPr lang="en-US" sz="2000" dirty="0" smtClean="0"/>
              <a:t>‘conversations’ from each </a:t>
            </a:r>
            <a:r>
              <a:rPr lang="en-US" sz="2000" dirty="0" smtClean="0"/>
              <a:t>recording</a:t>
            </a:r>
            <a:endParaRPr lang="en-US" sz="2000" dirty="0" smtClean="0"/>
          </a:p>
          <a:p>
            <a:pPr lvl="2"/>
            <a:r>
              <a:rPr lang="en-US" sz="2000" dirty="0"/>
              <a:t>t</a:t>
            </a:r>
            <a:r>
              <a:rPr lang="en-US" sz="2000" dirty="0" smtClean="0"/>
              <a:t>hat had at least 10 ‘utterances,’ and at least 1 adult </a:t>
            </a:r>
            <a:r>
              <a:rPr lang="en-US" sz="2000" dirty="0" smtClean="0"/>
              <a:t>utterance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uk-UA" smtClean="0"/>
              <a:t>7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003390294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80367"/>
            <a:ext cx="8839200" cy="1150228"/>
          </a:xfrm>
        </p:spPr>
        <p:txBody>
          <a:bodyPr>
            <a:normAutofit/>
          </a:bodyPr>
          <a:lstStyle/>
          <a:p>
            <a:r>
              <a:rPr lang="en-US" sz="3200" dirty="0" smtClean="0"/>
              <a:t>Machine segmentation, </a:t>
            </a:r>
            <a:br>
              <a:rPr lang="en-US" sz="3200" dirty="0" smtClean="0"/>
            </a:br>
            <a:r>
              <a:rPr lang="en-US" sz="3200" dirty="0" smtClean="0"/>
              <a:t>human tagging</a:t>
            </a:r>
            <a:endParaRPr lang="en-US" sz="32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0" y="1322667"/>
            <a:ext cx="9143999" cy="5401310"/>
          </a:xfrm>
        </p:spPr>
        <p:txBody>
          <a:bodyPr>
            <a:normAutofit/>
          </a:bodyPr>
          <a:lstStyle/>
          <a:p>
            <a:r>
              <a:rPr lang="en-US" dirty="0" smtClean="0"/>
              <a:t>12,616 LENA</a:t>
            </a:r>
            <a:r>
              <a:rPr lang="en-US" dirty="0" smtClean="0"/>
              <a:t>-tagged Male </a:t>
            </a:r>
            <a:r>
              <a:rPr lang="en-US" dirty="0" smtClean="0"/>
              <a:t>or Female Adult ‘utterances’</a:t>
            </a:r>
          </a:p>
          <a:p>
            <a:r>
              <a:rPr lang="en-US" dirty="0" smtClean="0"/>
              <a:t>Each </a:t>
            </a:r>
            <a:r>
              <a:rPr lang="en-US" dirty="0" smtClean="0"/>
              <a:t>tagged </a:t>
            </a:r>
            <a:r>
              <a:rPr lang="en-US" dirty="0" smtClean="0"/>
              <a:t>by </a:t>
            </a:r>
            <a:r>
              <a:rPr lang="en-US" i="1" dirty="0" smtClean="0"/>
              <a:t>3 human </a:t>
            </a:r>
            <a:r>
              <a:rPr lang="en-US" i="1" dirty="0" smtClean="0"/>
              <a:t>coders</a:t>
            </a:r>
            <a:r>
              <a:rPr lang="en-US" dirty="0" smtClean="0"/>
              <a:t>: </a:t>
            </a:r>
            <a:endParaRPr lang="en-US" dirty="0" smtClean="0"/>
          </a:p>
          <a:p>
            <a:pPr lvl="1"/>
            <a:r>
              <a:rPr lang="en-US" dirty="0" smtClean="0"/>
              <a:t>Speaker gender (male/female/junk) 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A</a:t>
            </a:r>
            <a:r>
              <a:rPr lang="en-US" dirty="0" smtClean="0">
                <a:solidFill>
                  <a:srgbClr val="000000"/>
                </a:solidFill>
              </a:rPr>
              <a:t>ddressee (Child-directed/adult-directed/junk)</a:t>
            </a:r>
          </a:p>
          <a:p>
            <a:r>
              <a:rPr lang="en-US" dirty="0" smtClean="0"/>
              <a:t>Removed </a:t>
            </a:r>
            <a:r>
              <a:rPr lang="en-US" dirty="0" smtClean="0"/>
              <a:t>Junk (13%) &amp; No-</a:t>
            </a:r>
            <a:r>
              <a:rPr lang="en-US" dirty="0" smtClean="0"/>
              <a:t>M</a:t>
            </a:r>
            <a:r>
              <a:rPr lang="en-US" dirty="0" smtClean="0"/>
              <a:t>ajority tags (.5%)</a:t>
            </a:r>
          </a:p>
          <a:p>
            <a:r>
              <a:rPr lang="en-US" dirty="0" smtClean="0"/>
              <a:t>Final </a:t>
            </a:r>
            <a:r>
              <a:rPr lang="en-US" dirty="0" smtClean="0"/>
              <a:t>dataset: </a:t>
            </a:r>
            <a:r>
              <a:rPr lang="en-US" b="1" dirty="0" smtClean="0">
                <a:solidFill>
                  <a:srgbClr val="FF0000"/>
                </a:solidFill>
              </a:rPr>
              <a:t>10,886</a:t>
            </a:r>
            <a:r>
              <a:rPr lang="en-US" dirty="0" smtClean="0">
                <a:solidFill>
                  <a:srgbClr val="FF0000"/>
                </a:solidFill>
              </a:rPr>
              <a:t> ‘utterance’ segments </a:t>
            </a:r>
            <a:endParaRPr lang="en-US" dirty="0" smtClean="0">
              <a:solidFill>
                <a:srgbClr val="FF0000"/>
              </a:solidFill>
            </a:endParaRPr>
          </a:p>
          <a:p>
            <a:pPr lvl="1"/>
            <a:r>
              <a:rPr lang="en-US" dirty="0" smtClean="0"/>
              <a:t>used </a:t>
            </a:r>
            <a:r>
              <a:rPr lang="en-US" dirty="0" smtClean="0"/>
              <a:t>in </a:t>
            </a:r>
            <a:r>
              <a:rPr lang="en-US" dirty="0" err="1" smtClean="0"/>
              <a:t>ComPare</a:t>
            </a:r>
            <a:r>
              <a:rPr lang="en-US" dirty="0" smtClean="0"/>
              <a:t> </a:t>
            </a:r>
            <a:r>
              <a:rPr lang="en-US" dirty="0" smtClean="0"/>
              <a:t>Addressee challenge too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lvl="0"/>
            <a:fld id="{86CB4B4D-7CA3-9044-876B-883B54F8677D}" type="slidenum">
              <a:rPr lang="uk-UA" smtClean="0"/>
              <a:t>8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294074267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2969" y="424160"/>
            <a:ext cx="7358063" cy="687586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Inherent Imbalance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92969" y="2024204"/>
            <a:ext cx="7358063" cy="4018359"/>
          </a:xfrm>
        </p:spPr>
        <p:txBody>
          <a:bodyPr/>
          <a:lstStyle/>
          <a:p>
            <a:r>
              <a:rPr lang="en-US" dirty="0" smtClean="0"/>
              <a:t>Most input infants </a:t>
            </a:r>
            <a:r>
              <a:rPr lang="en-US" dirty="0" smtClean="0"/>
              <a:t>heard </a:t>
            </a:r>
            <a:r>
              <a:rPr lang="en-US" dirty="0" smtClean="0"/>
              <a:t>wa</a:t>
            </a:r>
            <a:r>
              <a:rPr lang="en-US" dirty="0" smtClean="0"/>
              <a:t>s:</a:t>
            </a:r>
          </a:p>
          <a:p>
            <a:pPr lvl="1"/>
            <a:r>
              <a:rPr lang="en-US" dirty="0"/>
              <a:t>By </a:t>
            </a:r>
            <a:r>
              <a:rPr lang="en-US" i="1" dirty="0"/>
              <a:t>Female </a:t>
            </a:r>
            <a:r>
              <a:rPr lang="en-US" dirty="0"/>
              <a:t>adults : ~3/</a:t>
            </a:r>
            <a:r>
              <a:rPr lang="en-US" dirty="0" smtClean="0"/>
              <a:t>4</a:t>
            </a:r>
            <a:endParaRPr lang="en-US" dirty="0" smtClean="0"/>
          </a:p>
          <a:p>
            <a:pPr lvl="1"/>
            <a:r>
              <a:rPr lang="en-US" dirty="0" smtClean="0"/>
              <a:t>Child-</a:t>
            </a:r>
            <a:r>
              <a:rPr lang="en-US" dirty="0"/>
              <a:t>D</a:t>
            </a:r>
            <a:r>
              <a:rPr lang="en-US" dirty="0" smtClean="0"/>
              <a:t>irected Speech (CDS): ~2/3</a:t>
            </a:r>
          </a:p>
          <a:p>
            <a:pPr lvl="2"/>
            <a:r>
              <a:rPr lang="en-US" dirty="0" smtClean="0"/>
              <a:t>for both male and female speakers</a:t>
            </a:r>
            <a:endParaRPr lang="en-US" dirty="0" smtClean="0"/>
          </a:p>
          <a:p>
            <a:r>
              <a:rPr lang="en-US" dirty="0" smtClean="0"/>
              <a:t>This is not surprising. 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2457254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5448</TotalTime>
  <Words>1226</Words>
  <Application>Microsoft Macintosh PowerPoint</Application>
  <PresentationFormat>On-screen Show (4:3)</PresentationFormat>
  <Paragraphs>187</Paragraphs>
  <Slides>25</Slides>
  <Notes>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6" baseType="lpstr">
      <vt:lpstr>Office Theme</vt:lpstr>
      <vt:lpstr>What do Babies Hear? Analyses of Child- and Adult-Directed Speech </vt:lpstr>
      <vt:lpstr>Child-Directed Speech</vt:lpstr>
      <vt:lpstr>Background: Child-Directed Speech (CDS),  Adult Directed Speech (ADS), &amp; Language Input</vt:lpstr>
      <vt:lpstr>What’s missing...</vt:lpstr>
      <vt:lpstr>Central Questions</vt:lpstr>
      <vt:lpstr>PowerPoint Presentation</vt:lpstr>
      <vt:lpstr>The Dataset</vt:lpstr>
      <vt:lpstr>Machine segmentation,  human tagging</vt:lpstr>
      <vt:lpstr>Inherent Imbalance</vt:lpstr>
      <vt:lpstr>Amount of Language Input, Age and SES</vt:lpstr>
      <vt:lpstr>Proportion of CDS by Age</vt:lpstr>
      <vt:lpstr>Proportion of CDS by age, Speaker Gender</vt:lpstr>
      <vt:lpstr>Central Questions</vt:lpstr>
      <vt:lpstr>Central Questions</vt:lpstr>
      <vt:lpstr>LENA vs. Human Majority Gender Tags </vt:lpstr>
      <vt:lpstr>LENA vs. Human Majority Gender Tags  vis-à-vis CDS/ADS</vt:lpstr>
      <vt:lpstr>Central Questions</vt:lpstr>
      <vt:lpstr>Conclusions and Final Thoughts</vt:lpstr>
      <vt:lpstr>Thanks!</vt:lpstr>
      <vt:lpstr>Backup Slides </vt:lpstr>
      <vt:lpstr>Ads and CDS by Gender</vt:lpstr>
      <vt:lpstr>Socio-Economic Status by CDS</vt:lpstr>
      <vt:lpstr>PowerPoint Presentation</vt:lpstr>
      <vt:lpstr>Data collected by LENA recorder</vt:lpstr>
      <vt:lpstr>PowerPoint Presentation</vt:lpstr>
    </vt:vector>
  </TitlesOfParts>
  <Company>IRCS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Elika Bergelson</dc:creator>
  <cp:lastModifiedBy>Elika Bergelson</cp:lastModifiedBy>
  <cp:revision>99</cp:revision>
  <dcterms:created xsi:type="dcterms:W3CDTF">2017-08-15T22:43:41Z</dcterms:created>
  <dcterms:modified xsi:type="dcterms:W3CDTF">2017-08-23T06:30:46Z</dcterms:modified>
</cp:coreProperties>
</file>